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sldIdLst>
    <p:sldId id="259" r:id="rId5"/>
    <p:sldId id="257" r:id="rId6"/>
    <p:sldId id="256" r:id="rId7"/>
    <p:sldId id="260" r:id="rId8"/>
    <p:sldId id="261" r:id="rId9"/>
    <p:sldId id="263" r:id="rId10"/>
    <p:sldId id="262" r:id="rId11"/>
    <p:sldId id="258" r:id="rId12"/>
  </p:sldIdLst>
  <p:sldSz cx="7559675" cy="10691813"/>
  <p:notesSz cx="6858000" cy="9144000"/>
  <p:defaultTextStyle>
    <a:defPPr>
      <a:defRPr lang="en-US"/>
    </a:defPPr>
    <a:lvl1pPr marL="0" algn="l" defTabSz="457127" rtl="0" eaLnBrk="1" latinLnBrk="0" hangingPunct="1">
      <a:defRPr sz="1799" kern="1200">
        <a:solidFill>
          <a:schemeClr val="tx1"/>
        </a:solidFill>
        <a:latin typeface="+mn-lt"/>
        <a:ea typeface="+mn-ea"/>
        <a:cs typeface="+mn-cs"/>
      </a:defRPr>
    </a:lvl1pPr>
    <a:lvl2pPr marL="457127" algn="l" defTabSz="457127" rtl="0" eaLnBrk="1" latinLnBrk="0" hangingPunct="1">
      <a:defRPr sz="1799" kern="1200">
        <a:solidFill>
          <a:schemeClr val="tx1"/>
        </a:solidFill>
        <a:latin typeface="+mn-lt"/>
        <a:ea typeface="+mn-ea"/>
        <a:cs typeface="+mn-cs"/>
      </a:defRPr>
    </a:lvl2pPr>
    <a:lvl3pPr marL="914254" algn="l" defTabSz="457127" rtl="0" eaLnBrk="1" latinLnBrk="0" hangingPunct="1">
      <a:defRPr sz="1799" kern="1200">
        <a:solidFill>
          <a:schemeClr val="tx1"/>
        </a:solidFill>
        <a:latin typeface="+mn-lt"/>
        <a:ea typeface="+mn-ea"/>
        <a:cs typeface="+mn-cs"/>
      </a:defRPr>
    </a:lvl3pPr>
    <a:lvl4pPr marL="1371381" algn="l" defTabSz="457127" rtl="0" eaLnBrk="1" latinLnBrk="0" hangingPunct="1">
      <a:defRPr sz="1799" kern="1200">
        <a:solidFill>
          <a:schemeClr val="tx1"/>
        </a:solidFill>
        <a:latin typeface="+mn-lt"/>
        <a:ea typeface="+mn-ea"/>
        <a:cs typeface="+mn-cs"/>
      </a:defRPr>
    </a:lvl4pPr>
    <a:lvl5pPr marL="1828507" algn="l" defTabSz="457127" rtl="0" eaLnBrk="1" latinLnBrk="0" hangingPunct="1">
      <a:defRPr sz="1799" kern="1200">
        <a:solidFill>
          <a:schemeClr val="tx1"/>
        </a:solidFill>
        <a:latin typeface="+mn-lt"/>
        <a:ea typeface="+mn-ea"/>
        <a:cs typeface="+mn-cs"/>
      </a:defRPr>
    </a:lvl5pPr>
    <a:lvl6pPr marL="2285634" algn="l" defTabSz="457127" rtl="0" eaLnBrk="1" latinLnBrk="0" hangingPunct="1">
      <a:defRPr sz="1799" kern="1200">
        <a:solidFill>
          <a:schemeClr val="tx1"/>
        </a:solidFill>
        <a:latin typeface="+mn-lt"/>
        <a:ea typeface="+mn-ea"/>
        <a:cs typeface="+mn-cs"/>
      </a:defRPr>
    </a:lvl6pPr>
    <a:lvl7pPr marL="2742761" algn="l" defTabSz="457127" rtl="0" eaLnBrk="1" latinLnBrk="0" hangingPunct="1">
      <a:defRPr sz="1799" kern="1200">
        <a:solidFill>
          <a:schemeClr val="tx1"/>
        </a:solidFill>
        <a:latin typeface="+mn-lt"/>
        <a:ea typeface="+mn-ea"/>
        <a:cs typeface="+mn-cs"/>
      </a:defRPr>
    </a:lvl7pPr>
    <a:lvl8pPr marL="3199888" algn="l" defTabSz="457127" rtl="0" eaLnBrk="1" latinLnBrk="0" hangingPunct="1">
      <a:defRPr sz="1799" kern="1200">
        <a:solidFill>
          <a:schemeClr val="tx1"/>
        </a:solidFill>
        <a:latin typeface="+mn-lt"/>
        <a:ea typeface="+mn-ea"/>
        <a:cs typeface="+mn-cs"/>
      </a:defRPr>
    </a:lvl8pPr>
    <a:lvl9pPr marL="3657015" algn="l" defTabSz="457127"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9"/>
    <p:restoredTop sz="94733"/>
  </p:normalViewPr>
  <p:slideViewPr>
    <p:cSldViewPr snapToGrid="0" snapToObjects="1">
      <p:cViewPr varScale="1">
        <p:scale>
          <a:sx n="51" d="100"/>
          <a:sy n="51" d="100"/>
        </p:scale>
        <p:origin x="234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6"/>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1" indent="0" algn="ctr">
              <a:buNone/>
              <a:defRPr sz="1653"/>
            </a:lvl2pPr>
            <a:lvl3pPr marL="755923" indent="0" algn="ctr">
              <a:buNone/>
              <a:defRPr sz="1488"/>
            </a:lvl3pPr>
            <a:lvl4pPr marL="1133885" indent="0" algn="ctr">
              <a:buNone/>
              <a:defRPr sz="1323"/>
            </a:lvl4pPr>
            <a:lvl5pPr marL="1511846" indent="0" algn="ctr">
              <a:buNone/>
              <a:defRPr sz="1323"/>
            </a:lvl5pPr>
            <a:lvl6pPr marL="1889808" indent="0" algn="ctr">
              <a:buNone/>
              <a:defRPr sz="1323"/>
            </a:lvl6pPr>
            <a:lvl7pPr marL="2267769" indent="0" algn="ctr">
              <a:buNone/>
              <a:defRPr sz="1323"/>
            </a:lvl7pPr>
            <a:lvl8pPr marL="2645732" indent="0" algn="ctr">
              <a:buNone/>
              <a:defRPr sz="1323"/>
            </a:lvl8pPr>
            <a:lvl9pPr marL="3023693"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33855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127740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4"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9"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248955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3536660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4"/>
            <a:ext cx="6520220" cy="2338833"/>
          </a:xfrm>
        </p:spPr>
        <p:txBody>
          <a:bodyPr/>
          <a:lstStyle>
            <a:lvl1pPr marL="0" indent="0">
              <a:buNone/>
              <a:defRPr sz="1984">
                <a:solidFill>
                  <a:schemeClr val="tx1"/>
                </a:solidFill>
              </a:defRPr>
            </a:lvl1pPr>
            <a:lvl2pPr marL="377961" indent="0">
              <a:buNone/>
              <a:defRPr sz="1653">
                <a:solidFill>
                  <a:schemeClr val="tx1">
                    <a:tint val="75000"/>
                  </a:schemeClr>
                </a:solidFill>
              </a:defRPr>
            </a:lvl2pPr>
            <a:lvl3pPr marL="755923" indent="0">
              <a:buNone/>
              <a:defRPr sz="1488">
                <a:solidFill>
                  <a:schemeClr val="tx1">
                    <a:tint val="75000"/>
                  </a:schemeClr>
                </a:solidFill>
              </a:defRPr>
            </a:lvl3pPr>
            <a:lvl4pPr marL="1133885" indent="0">
              <a:buNone/>
              <a:defRPr sz="1323">
                <a:solidFill>
                  <a:schemeClr val="tx1">
                    <a:tint val="75000"/>
                  </a:schemeClr>
                </a:solidFill>
              </a:defRPr>
            </a:lvl4pPr>
            <a:lvl5pPr marL="1511846" indent="0">
              <a:buNone/>
              <a:defRPr sz="1323">
                <a:solidFill>
                  <a:schemeClr val="tx1">
                    <a:tint val="75000"/>
                  </a:schemeClr>
                </a:solidFill>
              </a:defRPr>
            </a:lvl5pPr>
            <a:lvl6pPr marL="1889808" indent="0">
              <a:buNone/>
              <a:defRPr sz="1323">
                <a:solidFill>
                  <a:schemeClr val="tx1">
                    <a:tint val="75000"/>
                  </a:schemeClr>
                </a:solidFill>
              </a:defRPr>
            </a:lvl6pPr>
            <a:lvl7pPr marL="2267769" indent="0">
              <a:buNone/>
              <a:defRPr sz="1323">
                <a:solidFill>
                  <a:schemeClr val="tx1">
                    <a:tint val="75000"/>
                  </a:schemeClr>
                </a:solidFill>
              </a:defRPr>
            </a:lvl7pPr>
            <a:lvl8pPr marL="2645732" indent="0">
              <a:buNone/>
              <a:defRPr sz="1323">
                <a:solidFill>
                  <a:schemeClr val="tx1">
                    <a:tint val="75000"/>
                  </a:schemeClr>
                </a:solidFill>
              </a:defRPr>
            </a:lvl8pPr>
            <a:lvl9pPr marL="3023693"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2745436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1"/>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1"/>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235340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3"/>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4" y="2620980"/>
            <a:ext cx="3198096" cy="1284502"/>
          </a:xfrm>
        </p:spPr>
        <p:txBody>
          <a:bodyPr anchor="b"/>
          <a:lstStyle>
            <a:lvl1pPr marL="0" indent="0">
              <a:buNone/>
              <a:defRPr sz="1984" b="1"/>
            </a:lvl1pPr>
            <a:lvl2pPr marL="377961" indent="0">
              <a:buNone/>
              <a:defRPr sz="1653" b="1"/>
            </a:lvl2pPr>
            <a:lvl3pPr marL="755923" indent="0">
              <a:buNone/>
              <a:defRPr sz="1488" b="1"/>
            </a:lvl3pPr>
            <a:lvl4pPr marL="1133885" indent="0">
              <a:buNone/>
              <a:defRPr sz="1323" b="1"/>
            </a:lvl4pPr>
            <a:lvl5pPr marL="1511846" indent="0">
              <a:buNone/>
              <a:defRPr sz="1323" b="1"/>
            </a:lvl5pPr>
            <a:lvl6pPr marL="1889808" indent="0">
              <a:buNone/>
              <a:defRPr sz="1323" b="1"/>
            </a:lvl6pPr>
            <a:lvl7pPr marL="2267769" indent="0">
              <a:buNone/>
              <a:defRPr sz="1323" b="1"/>
            </a:lvl7pPr>
            <a:lvl8pPr marL="2645732" indent="0">
              <a:buNone/>
              <a:defRPr sz="1323" b="1"/>
            </a:lvl8pPr>
            <a:lvl9pPr marL="3023693"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4" y="3905483"/>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7" y="2620980"/>
            <a:ext cx="3213847" cy="1284502"/>
          </a:xfrm>
        </p:spPr>
        <p:txBody>
          <a:bodyPr anchor="b"/>
          <a:lstStyle>
            <a:lvl1pPr marL="0" indent="0">
              <a:buNone/>
              <a:defRPr sz="1984" b="1"/>
            </a:lvl1pPr>
            <a:lvl2pPr marL="377961" indent="0">
              <a:buNone/>
              <a:defRPr sz="1653" b="1"/>
            </a:lvl2pPr>
            <a:lvl3pPr marL="755923" indent="0">
              <a:buNone/>
              <a:defRPr sz="1488" b="1"/>
            </a:lvl3pPr>
            <a:lvl4pPr marL="1133885" indent="0">
              <a:buNone/>
              <a:defRPr sz="1323" b="1"/>
            </a:lvl4pPr>
            <a:lvl5pPr marL="1511846" indent="0">
              <a:buNone/>
              <a:defRPr sz="1323" b="1"/>
            </a:lvl5pPr>
            <a:lvl6pPr marL="1889808" indent="0">
              <a:buNone/>
              <a:defRPr sz="1323" b="1"/>
            </a:lvl6pPr>
            <a:lvl7pPr marL="2267769" indent="0">
              <a:buNone/>
              <a:defRPr sz="1323" b="1"/>
            </a:lvl7pPr>
            <a:lvl8pPr marL="2645732" indent="0">
              <a:buNone/>
              <a:defRPr sz="1323" b="1"/>
            </a:lvl8pPr>
            <a:lvl9pPr marL="3023693"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7" y="3905483"/>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2410508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2734413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2224040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3"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8" y="1539426"/>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3" y="3207544"/>
            <a:ext cx="2438192" cy="5942372"/>
          </a:xfrm>
        </p:spPr>
        <p:txBody>
          <a:bodyPr/>
          <a:lstStyle>
            <a:lvl1pPr marL="0" indent="0">
              <a:buNone/>
              <a:defRPr sz="1323"/>
            </a:lvl1pPr>
            <a:lvl2pPr marL="377961" indent="0">
              <a:buNone/>
              <a:defRPr sz="1157"/>
            </a:lvl2pPr>
            <a:lvl3pPr marL="755923" indent="0">
              <a:buNone/>
              <a:defRPr sz="992"/>
            </a:lvl3pPr>
            <a:lvl4pPr marL="1133885" indent="0">
              <a:buNone/>
              <a:defRPr sz="827"/>
            </a:lvl4pPr>
            <a:lvl5pPr marL="1511846" indent="0">
              <a:buNone/>
              <a:defRPr sz="827"/>
            </a:lvl5pPr>
            <a:lvl6pPr marL="1889808" indent="0">
              <a:buNone/>
              <a:defRPr sz="827"/>
            </a:lvl6pPr>
            <a:lvl7pPr marL="2267769" indent="0">
              <a:buNone/>
              <a:defRPr sz="827"/>
            </a:lvl7pPr>
            <a:lvl8pPr marL="2645732" indent="0">
              <a:buNone/>
              <a:defRPr sz="827"/>
            </a:lvl8pPr>
            <a:lvl9pPr marL="3023693"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9603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3"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8" y="1539426"/>
            <a:ext cx="3827085" cy="7598117"/>
          </a:xfrm>
        </p:spPr>
        <p:txBody>
          <a:bodyPr anchor="t"/>
          <a:lstStyle>
            <a:lvl1pPr marL="0" indent="0">
              <a:buNone/>
              <a:defRPr sz="2645"/>
            </a:lvl1pPr>
            <a:lvl2pPr marL="377961" indent="0">
              <a:buNone/>
              <a:defRPr sz="2315"/>
            </a:lvl2pPr>
            <a:lvl3pPr marL="755923" indent="0">
              <a:buNone/>
              <a:defRPr sz="1984"/>
            </a:lvl3pPr>
            <a:lvl4pPr marL="1133885" indent="0">
              <a:buNone/>
              <a:defRPr sz="1653"/>
            </a:lvl4pPr>
            <a:lvl5pPr marL="1511846" indent="0">
              <a:buNone/>
              <a:defRPr sz="1653"/>
            </a:lvl5pPr>
            <a:lvl6pPr marL="1889808" indent="0">
              <a:buNone/>
              <a:defRPr sz="1653"/>
            </a:lvl6pPr>
            <a:lvl7pPr marL="2267769" indent="0">
              <a:buNone/>
              <a:defRPr sz="1653"/>
            </a:lvl7pPr>
            <a:lvl8pPr marL="2645732" indent="0">
              <a:buNone/>
              <a:defRPr sz="1653"/>
            </a:lvl8pPr>
            <a:lvl9pPr marL="3023693"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3" y="3207544"/>
            <a:ext cx="2438192" cy="5942372"/>
          </a:xfrm>
        </p:spPr>
        <p:txBody>
          <a:bodyPr/>
          <a:lstStyle>
            <a:lvl1pPr marL="0" indent="0">
              <a:buNone/>
              <a:defRPr sz="1323"/>
            </a:lvl1pPr>
            <a:lvl2pPr marL="377961" indent="0">
              <a:buNone/>
              <a:defRPr sz="1157"/>
            </a:lvl2pPr>
            <a:lvl3pPr marL="755923" indent="0">
              <a:buNone/>
              <a:defRPr sz="992"/>
            </a:lvl3pPr>
            <a:lvl4pPr marL="1133885" indent="0">
              <a:buNone/>
              <a:defRPr sz="827"/>
            </a:lvl4pPr>
            <a:lvl5pPr marL="1511846" indent="0">
              <a:buNone/>
              <a:defRPr sz="827"/>
            </a:lvl5pPr>
            <a:lvl6pPr marL="1889808" indent="0">
              <a:buNone/>
              <a:defRPr sz="827"/>
            </a:lvl6pPr>
            <a:lvl7pPr marL="2267769" indent="0">
              <a:buNone/>
              <a:defRPr sz="827"/>
            </a:lvl7pPr>
            <a:lvl8pPr marL="2645732" indent="0">
              <a:buNone/>
              <a:defRPr sz="827"/>
            </a:lvl8pPr>
            <a:lvl9pPr marL="3023693"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99C373-D7D3-954F-96E7-67F0F3609B00}" type="datetimeFigureOut">
              <a:rPr kumimoji="1" lang="ja-JP" altLang="en-US" smtClean="0"/>
              <a:t>2020/7/17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1322078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3"/>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1"/>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9"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499C373-D7D3-954F-96E7-67F0F3609B00}" type="datetimeFigureOut">
              <a:rPr kumimoji="1" lang="ja-JP" altLang="en-US" smtClean="0"/>
              <a:t>2020/7/17</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1"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E91D58B-72CF-834A-BBF3-68C0DC51D00E}" type="slidenum">
              <a:rPr kumimoji="1" lang="ja-JP" altLang="en-US" smtClean="0"/>
              <a:t>‹#›</a:t>
            </a:fld>
            <a:endParaRPr kumimoji="1" lang="ja-JP" altLang="en-US"/>
          </a:p>
        </p:txBody>
      </p:sp>
    </p:spTree>
    <p:extLst>
      <p:ext uri="{BB962C8B-B14F-4D97-AF65-F5344CB8AC3E}">
        <p14:creationId xmlns:p14="http://schemas.microsoft.com/office/powerpoint/2010/main" val="41465597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23"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2" indent="-188982" algn="l" defTabSz="755923"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42" indent="-188982" algn="l" defTabSz="755923"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04" indent="-188982" algn="l" defTabSz="755923"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65" indent="-188982" algn="l" defTabSz="755923"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27" indent="-188982" algn="l" defTabSz="755923"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789" indent="-188982" algn="l" defTabSz="755923"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50" indent="-188982" algn="l" defTabSz="755923"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11" indent="-188982" algn="l" defTabSz="755923"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674" indent="-188982" algn="l" defTabSz="755923"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23" rtl="0" eaLnBrk="1" latinLnBrk="0" hangingPunct="1">
        <a:defRPr kumimoji="1" sz="1488" kern="1200">
          <a:solidFill>
            <a:schemeClr val="tx1"/>
          </a:solidFill>
          <a:latin typeface="+mn-lt"/>
          <a:ea typeface="+mn-ea"/>
          <a:cs typeface="+mn-cs"/>
        </a:defRPr>
      </a:lvl1pPr>
      <a:lvl2pPr marL="377961" algn="l" defTabSz="755923" rtl="0" eaLnBrk="1" latinLnBrk="0" hangingPunct="1">
        <a:defRPr kumimoji="1" sz="1488" kern="1200">
          <a:solidFill>
            <a:schemeClr val="tx1"/>
          </a:solidFill>
          <a:latin typeface="+mn-lt"/>
          <a:ea typeface="+mn-ea"/>
          <a:cs typeface="+mn-cs"/>
        </a:defRPr>
      </a:lvl2pPr>
      <a:lvl3pPr marL="755923" algn="l" defTabSz="755923" rtl="0" eaLnBrk="1" latinLnBrk="0" hangingPunct="1">
        <a:defRPr kumimoji="1" sz="1488" kern="1200">
          <a:solidFill>
            <a:schemeClr val="tx1"/>
          </a:solidFill>
          <a:latin typeface="+mn-lt"/>
          <a:ea typeface="+mn-ea"/>
          <a:cs typeface="+mn-cs"/>
        </a:defRPr>
      </a:lvl3pPr>
      <a:lvl4pPr marL="1133885" algn="l" defTabSz="755923" rtl="0" eaLnBrk="1" latinLnBrk="0" hangingPunct="1">
        <a:defRPr kumimoji="1" sz="1488" kern="1200">
          <a:solidFill>
            <a:schemeClr val="tx1"/>
          </a:solidFill>
          <a:latin typeface="+mn-lt"/>
          <a:ea typeface="+mn-ea"/>
          <a:cs typeface="+mn-cs"/>
        </a:defRPr>
      </a:lvl4pPr>
      <a:lvl5pPr marL="1511846" algn="l" defTabSz="755923" rtl="0" eaLnBrk="1" latinLnBrk="0" hangingPunct="1">
        <a:defRPr kumimoji="1" sz="1488" kern="1200">
          <a:solidFill>
            <a:schemeClr val="tx1"/>
          </a:solidFill>
          <a:latin typeface="+mn-lt"/>
          <a:ea typeface="+mn-ea"/>
          <a:cs typeface="+mn-cs"/>
        </a:defRPr>
      </a:lvl5pPr>
      <a:lvl6pPr marL="1889808" algn="l" defTabSz="755923" rtl="0" eaLnBrk="1" latinLnBrk="0" hangingPunct="1">
        <a:defRPr kumimoji="1" sz="1488" kern="1200">
          <a:solidFill>
            <a:schemeClr val="tx1"/>
          </a:solidFill>
          <a:latin typeface="+mn-lt"/>
          <a:ea typeface="+mn-ea"/>
          <a:cs typeface="+mn-cs"/>
        </a:defRPr>
      </a:lvl6pPr>
      <a:lvl7pPr marL="2267769" algn="l" defTabSz="755923" rtl="0" eaLnBrk="1" latinLnBrk="0" hangingPunct="1">
        <a:defRPr kumimoji="1" sz="1488" kern="1200">
          <a:solidFill>
            <a:schemeClr val="tx1"/>
          </a:solidFill>
          <a:latin typeface="+mn-lt"/>
          <a:ea typeface="+mn-ea"/>
          <a:cs typeface="+mn-cs"/>
        </a:defRPr>
      </a:lvl7pPr>
      <a:lvl8pPr marL="2645732" algn="l" defTabSz="755923" rtl="0" eaLnBrk="1" latinLnBrk="0" hangingPunct="1">
        <a:defRPr kumimoji="1" sz="1488" kern="1200">
          <a:solidFill>
            <a:schemeClr val="tx1"/>
          </a:solidFill>
          <a:latin typeface="+mn-lt"/>
          <a:ea typeface="+mn-ea"/>
          <a:cs typeface="+mn-cs"/>
        </a:defRPr>
      </a:lvl8pPr>
      <a:lvl9pPr marL="3023693" algn="l" defTabSz="755923"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png"/><Relationship Id="rId7" Type="http://schemas.openxmlformats.org/officeDocument/2006/relationships/package" Target="../embeddings/Microsoft_Word_Document.doc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5.png"/><Relationship Id="rId3" Type="http://schemas.openxmlformats.org/officeDocument/2006/relationships/image" Target="../media/image3.pn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image" Target="../media/image10.png"/><Relationship Id="rId1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1F81A1-5396-3A44-9E96-0B65DB017A43}"/>
              </a:ext>
            </a:extLst>
          </p:cNvPr>
          <p:cNvSpPr>
            <a:spLocks noGrp="1"/>
          </p:cNvSpPr>
          <p:nvPr>
            <p:ph type="ctrTitle"/>
          </p:nvPr>
        </p:nvSpPr>
        <p:spPr>
          <a:xfrm>
            <a:off x="506016" y="633588"/>
            <a:ext cx="6425724" cy="1594347"/>
          </a:xfrm>
        </p:spPr>
        <p:txBody>
          <a:bodyPr>
            <a:normAutofit/>
          </a:bodyPr>
          <a:lstStyle/>
          <a:p>
            <a:pPr>
              <a:lnSpc>
                <a:spcPct val="150000"/>
              </a:lnSpc>
            </a:pPr>
            <a:r>
              <a:rPr lang="ja-JP" altLang="en-US" sz="2800">
                <a:latin typeface="MS Gothic" panose="020B0609070205080204" pitchFamily="49" charset="-128"/>
                <a:ea typeface="MS Gothic" panose="020B0609070205080204" pitchFamily="49" charset="-128"/>
              </a:rPr>
              <a:t>「見やすいコロナ対策ピクト」</a:t>
            </a:r>
            <a:br>
              <a:rPr lang="ja-JP" altLang="en-US" sz="2800">
                <a:latin typeface="MS Gothic" panose="020B0609070205080204" pitchFamily="49" charset="-128"/>
                <a:ea typeface="MS Gothic" panose="020B0609070205080204" pitchFamily="49" charset="-128"/>
              </a:rPr>
            </a:br>
            <a:r>
              <a:rPr lang="ja-JP" altLang="en-US" sz="2800">
                <a:latin typeface="MS Gothic" panose="020B0609070205080204" pitchFamily="49" charset="-128"/>
                <a:ea typeface="MS Gothic" panose="020B0609070205080204" pitchFamily="49" charset="-128"/>
              </a:rPr>
              <a:t>無償提供のご案内。</a:t>
            </a:r>
          </a:p>
        </p:txBody>
      </p:sp>
      <p:sp>
        <p:nvSpPr>
          <p:cNvPr id="3" name="字幕 2">
            <a:extLst>
              <a:ext uri="{FF2B5EF4-FFF2-40B4-BE49-F238E27FC236}">
                <a16:creationId xmlns:a16="http://schemas.microsoft.com/office/drawing/2014/main" id="{6A1F54C9-CE30-D34B-98C7-1814F3920B50}"/>
              </a:ext>
            </a:extLst>
          </p:cNvPr>
          <p:cNvSpPr>
            <a:spLocks noGrp="1"/>
          </p:cNvSpPr>
          <p:nvPr>
            <p:ph type="subTitle" idx="1"/>
          </p:nvPr>
        </p:nvSpPr>
        <p:spPr>
          <a:xfrm>
            <a:off x="944959" y="3313520"/>
            <a:ext cx="5669756" cy="4223903"/>
          </a:xfrm>
        </p:spPr>
        <p:txBody>
          <a:bodyPr>
            <a:normAutofit fontScale="92500" lnSpcReduction="20000"/>
          </a:bodyPr>
          <a:lstStyle/>
          <a:p>
            <a:pPr algn="l">
              <a:lnSpc>
                <a:spcPct val="150000"/>
              </a:lnSpc>
            </a:pPr>
            <a:r>
              <a:rPr lang="ja-JP" altLang="en-US" sz="1400" dirty="0">
                <a:latin typeface="MS Gothic" panose="020B0609070205080204" pitchFamily="49" charset="-128"/>
                <a:ea typeface="MS Gothic" panose="020B0609070205080204" pitchFamily="49" charset="-128"/>
              </a:rPr>
              <a:t>新型コロナウイルスの感染拡大防止のためには、一人ひとりの予防</a:t>
            </a:r>
            <a:r>
              <a:rPr lang="ja-JP" altLang="en-US" sz="1400" dirty="0" err="1">
                <a:latin typeface="MS Gothic" panose="020B0609070205080204" pitchFamily="49" charset="-128"/>
                <a:ea typeface="MS Gothic" panose="020B0609070205080204" pitchFamily="49" charset="-128"/>
              </a:rPr>
              <a:t>対策対策</a:t>
            </a:r>
            <a:r>
              <a:rPr lang="ja-JP" altLang="en-US" sz="1400" dirty="0">
                <a:latin typeface="MS Gothic" panose="020B0609070205080204" pitchFamily="49" charset="-128"/>
                <a:ea typeface="MS Gothic" panose="020B0609070205080204" pitchFamily="49" charset="-128"/>
              </a:rPr>
              <a:t>と、人が集まる場所ではそれぞれの感染対策が求められます。電通ダイバーシティ・ラボでは、ユニバーサルデザイン</a:t>
            </a:r>
            <a:r>
              <a:rPr lang="ja-JP" altLang="en-US" sz="1400" baseline="30000" dirty="0">
                <a:latin typeface="MS Gothic" panose="020B0609070205080204" pitchFamily="49" charset="-128"/>
                <a:ea typeface="MS Gothic" panose="020B0609070205080204" pitchFamily="49" charset="-128"/>
              </a:rPr>
              <a:t>＊</a:t>
            </a:r>
            <a:r>
              <a:rPr lang="ja-JP" altLang="en-US" sz="1400" dirty="0">
                <a:latin typeface="MS Gothic" panose="020B0609070205080204" pitchFamily="49" charset="-128"/>
                <a:ea typeface="MS Gothic" panose="020B0609070205080204" pitchFamily="49" charset="-128"/>
              </a:rPr>
              <a:t>の思想で様々な場所に使えるピクトグラム（絵文字）を作りました。</a:t>
            </a:r>
            <a:br>
              <a:rPr lang="ja-JP" altLang="en-US" sz="1400" dirty="0">
                <a:latin typeface="MS Gothic" panose="020B0609070205080204" pitchFamily="49" charset="-128"/>
                <a:ea typeface="MS Gothic" panose="020B0609070205080204" pitchFamily="49" charset="-128"/>
              </a:rPr>
            </a:br>
            <a:r>
              <a:rPr lang="ja-JP" altLang="en-US" sz="1400" dirty="0">
                <a:latin typeface="MS Gothic" panose="020B0609070205080204" pitchFamily="49" charset="-128"/>
                <a:ea typeface="MS Gothic" panose="020B0609070205080204" pitchFamily="49" charset="-128"/>
              </a:rPr>
              <a:t>店舗・医療機関の入り口に貼るポスター、学校の教室や手洗い場、企業のエントランスや会議室など感染防止の注意書きを想定してデザインしました。</a:t>
            </a:r>
            <a:br>
              <a:rPr lang="ja-JP" altLang="en-US" sz="1400" dirty="0">
                <a:latin typeface="MS Gothic" panose="020B0609070205080204" pitchFamily="49" charset="-128"/>
                <a:ea typeface="MS Gothic" panose="020B0609070205080204" pitchFamily="49" charset="-128"/>
              </a:rPr>
            </a:br>
            <a:r>
              <a:rPr lang="ja-JP" altLang="en-US" sz="1400" dirty="0">
                <a:latin typeface="MS Gothic" panose="020B0609070205080204" pitchFamily="49" charset="-128"/>
                <a:ea typeface="MS Gothic" panose="020B0609070205080204" pitchFamily="49" charset="-128"/>
              </a:rPr>
              <a:t>このピクトグラムはどなたでもご自由にお使いいただけます。ここに</a:t>
            </a:r>
            <a:r>
              <a:rPr lang="en-US" altLang="ja-JP" sz="1400" dirty="0">
                <a:latin typeface="MS Gothic" panose="020B0609070205080204" pitchFamily="49" charset="-128"/>
                <a:ea typeface="MS Gothic" panose="020B0609070205080204" pitchFamily="49" charset="-128"/>
              </a:rPr>
              <a:t>PowerPoint</a:t>
            </a:r>
            <a:r>
              <a:rPr lang="ja-JP" altLang="en-US" sz="1400" dirty="0">
                <a:latin typeface="MS Gothic" panose="020B0609070205080204" pitchFamily="49" charset="-128"/>
                <a:ea typeface="MS Gothic" panose="020B0609070205080204" pitchFamily="49" charset="-128"/>
              </a:rPr>
              <a:t>の使用例を付けますので、名前を変えたり、必要なピクトに変えたりして、それぞれの場所での感染防止対策にお役立てください。大きく出力したい場合は、プリントの設定などの方法で可能です。</a:t>
            </a:r>
            <a:endParaRPr lang="en-US" altLang="ja-JP" sz="1400" dirty="0">
              <a:latin typeface="MS Gothic" panose="020B0609070205080204" pitchFamily="49" charset="-128"/>
              <a:ea typeface="MS Gothic" panose="020B0609070205080204" pitchFamily="49" charset="-128"/>
            </a:endParaRPr>
          </a:p>
          <a:p>
            <a:pPr algn="l">
              <a:lnSpc>
                <a:spcPct val="150000"/>
              </a:lnSpc>
            </a:pPr>
            <a:br>
              <a:rPr lang="ja-JP" altLang="en-US" sz="1400" dirty="0">
                <a:latin typeface="MS Gothic" panose="020B0609070205080204" pitchFamily="49" charset="-128"/>
                <a:ea typeface="MS Gothic" panose="020B0609070205080204" pitchFamily="49" charset="-128"/>
              </a:rPr>
            </a:br>
            <a:r>
              <a:rPr lang="ja-JP" altLang="en-US" sz="1200" dirty="0">
                <a:latin typeface="MS Gothic" panose="020B0609070205080204" pitchFamily="49" charset="-128"/>
                <a:ea typeface="MS Gothic" panose="020B0609070205080204" pitchFamily="49" charset="-128"/>
              </a:rPr>
              <a:t>* ピクトグラムを使用することで文字だけで表記するよりも、やるべきことが直感的に理解できます。外国人や子供にもわかりやすいという特徴があります。視力の弱い方や多様な色覚者への配慮も行なっています。</a:t>
            </a:r>
          </a:p>
          <a:p>
            <a:pPr algn="l"/>
            <a:endParaRPr kumimoji="1" lang="ja-JP" altLang="en-US" sz="1400" dirty="0">
              <a:latin typeface="MS Gothic" panose="020B0609070205080204" pitchFamily="49" charset="-128"/>
              <a:ea typeface="MS Gothic" panose="020B0609070205080204" pitchFamily="49" charset="-128"/>
            </a:endParaRPr>
          </a:p>
        </p:txBody>
      </p:sp>
      <p:pic>
        <p:nvPicPr>
          <p:cNvPr id="5" name="図 4">
            <a:extLst>
              <a:ext uri="{FF2B5EF4-FFF2-40B4-BE49-F238E27FC236}">
                <a16:creationId xmlns:a16="http://schemas.microsoft.com/office/drawing/2014/main" id="{E6366008-6EDD-5D4F-B2AF-A09ED100BC4E}"/>
              </a:ext>
            </a:extLst>
          </p:cNvPr>
          <p:cNvPicPr>
            <a:picLocks noChangeAspect="1"/>
          </p:cNvPicPr>
          <p:nvPr/>
        </p:nvPicPr>
        <p:blipFill>
          <a:blip r:embed="rId2"/>
          <a:stretch>
            <a:fillRect/>
          </a:stretch>
        </p:blipFill>
        <p:spPr>
          <a:xfrm>
            <a:off x="1290637" y="9150766"/>
            <a:ext cx="4978400" cy="558800"/>
          </a:xfrm>
          <a:prstGeom prst="rect">
            <a:avLst/>
          </a:prstGeom>
        </p:spPr>
      </p:pic>
      <p:sp>
        <p:nvSpPr>
          <p:cNvPr id="6" name="テキスト ボックス 5">
            <a:extLst>
              <a:ext uri="{FF2B5EF4-FFF2-40B4-BE49-F238E27FC236}">
                <a16:creationId xmlns:a16="http://schemas.microsoft.com/office/drawing/2014/main" id="{169AC8F3-1E2A-044C-84F3-334F4AF6065B}"/>
              </a:ext>
            </a:extLst>
          </p:cNvPr>
          <p:cNvSpPr txBox="1"/>
          <p:nvPr/>
        </p:nvSpPr>
        <p:spPr>
          <a:xfrm>
            <a:off x="4517691" y="7943389"/>
            <a:ext cx="2097024" cy="461665"/>
          </a:xfrm>
          <a:prstGeom prst="rect">
            <a:avLst/>
          </a:prstGeom>
          <a:noFill/>
        </p:spPr>
        <p:txBody>
          <a:bodyPr wrap="square" rtlCol="0">
            <a:spAutoFit/>
          </a:bodyPr>
          <a:lstStyle/>
          <a:p>
            <a:pPr algn="r"/>
            <a:r>
              <a:rPr kumimoji="1" lang="en-US" altLang="ja-JP" sz="1200" dirty="0">
                <a:latin typeface="MS Gothic" panose="020B0609070205080204" pitchFamily="49" charset="-128"/>
                <a:ea typeface="MS Gothic" panose="020B0609070205080204" pitchFamily="49" charset="-128"/>
              </a:rPr>
              <a:t>2020.7.17</a:t>
            </a:r>
          </a:p>
          <a:p>
            <a:pPr algn="r"/>
            <a:r>
              <a:rPr kumimoji="1" lang="ja-JP" altLang="en-US" sz="1200">
                <a:latin typeface="MS Gothic" panose="020B0609070205080204" pitchFamily="49" charset="-128"/>
                <a:ea typeface="MS Gothic" panose="020B0609070205080204" pitchFamily="49" charset="-128"/>
              </a:rPr>
              <a:t>電通ダイバーシティ・ラボ</a:t>
            </a:r>
          </a:p>
        </p:txBody>
      </p:sp>
      <p:sp>
        <p:nvSpPr>
          <p:cNvPr id="7" name="テキスト ボックス 6">
            <a:extLst>
              <a:ext uri="{FF2B5EF4-FFF2-40B4-BE49-F238E27FC236}">
                <a16:creationId xmlns:a16="http://schemas.microsoft.com/office/drawing/2014/main" id="{291BD4F6-FA55-884F-88E0-D7A660C9A02C}"/>
              </a:ext>
            </a:extLst>
          </p:cNvPr>
          <p:cNvSpPr txBox="1"/>
          <p:nvPr/>
        </p:nvSpPr>
        <p:spPr>
          <a:xfrm>
            <a:off x="944959" y="2785186"/>
            <a:ext cx="780288" cy="369204"/>
          </a:xfrm>
          <a:prstGeom prst="rect">
            <a:avLst/>
          </a:prstGeom>
          <a:noFill/>
        </p:spPr>
        <p:txBody>
          <a:bodyPr wrap="square" rtlCol="0">
            <a:spAutoFit/>
          </a:bodyPr>
          <a:lstStyle/>
          <a:p>
            <a:r>
              <a:rPr kumimoji="1" lang="ja-JP" altLang="en-US">
                <a:latin typeface="MS Gothic" panose="020B0609070205080204" pitchFamily="49" charset="-128"/>
                <a:ea typeface="MS Gothic" panose="020B0609070205080204" pitchFamily="49" charset="-128"/>
              </a:rPr>
              <a:t>各位</a:t>
            </a:r>
          </a:p>
        </p:txBody>
      </p:sp>
    </p:spTree>
    <p:extLst>
      <p:ext uri="{BB962C8B-B14F-4D97-AF65-F5344CB8AC3E}">
        <p14:creationId xmlns:p14="http://schemas.microsoft.com/office/powerpoint/2010/main" val="207142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ィック, 抽象, 挿絵 が含まれている画像&#10;&#10;自動的に生成された説明">
            <a:extLst>
              <a:ext uri="{FF2B5EF4-FFF2-40B4-BE49-F238E27FC236}">
                <a16:creationId xmlns:a16="http://schemas.microsoft.com/office/drawing/2014/main" id="{4A140F55-0C99-6840-A3E0-93D046305244}"/>
              </a:ext>
            </a:extLst>
          </p:cNvPr>
          <p:cNvPicPr>
            <a:picLocks noChangeAspect="1"/>
          </p:cNvPicPr>
          <p:nvPr/>
        </p:nvPicPr>
        <p:blipFill>
          <a:blip r:embed="rId2"/>
          <a:stretch>
            <a:fillRect/>
          </a:stretch>
        </p:blipFill>
        <p:spPr>
          <a:xfrm>
            <a:off x="1470183" y="2192796"/>
            <a:ext cx="1442348" cy="1442348"/>
          </a:xfrm>
          <a:prstGeom prst="rect">
            <a:avLst/>
          </a:prstGeom>
        </p:spPr>
      </p:pic>
      <p:pic>
        <p:nvPicPr>
          <p:cNvPr id="11" name="図 10" descr="挿絵, プレート が含まれている画像&#10;&#10;自動的に生成された説明">
            <a:extLst>
              <a:ext uri="{FF2B5EF4-FFF2-40B4-BE49-F238E27FC236}">
                <a16:creationId xmlns:a16="http://schemas.microsoft.com/office/drawing/2014/main" id="{84560687-D4C7-C040-AD54-83F8B1355B40}"/>
              </a:ext>
            </a:extLst>
          </p:cNvPr>
          <p:cNvPicPr>
            <a:picLocks noChangeAspect="1"/>
          </p:cNvPicPr>
          <p:nvPr/>
        </p:nvPicPr>
        <p:blipFill>
          <a:blip r:embed="rId3"/>
          <a:stretch>
            <a:fillRect/>
          </a:stretch>
        </p:blipFill>
        <p:spPr>
          <a:xfrm>
            <a:off x="1470183" y="3969708"/>
            <a:ext cx="1442348" cy="1442348"/>
          </a:xfrm>
          <a:prstGeom prst="rect">
            <a:avLst/>
          </a:prstGeom>
        </p:spPr>
      </p:pic>
      <p:sp>
        <p:nvSpPr>
          <p:cNvPr id="16" name="角丸四角形 15">
            <a:extLst>
              <a:ext uri="{FF2B5EF4-FFF2-40B4-BE49-F238E27FC236}">
                <a16:creationId xmlns:a16="http://schemas.microsoft.com/office/drawing/2014/main" id="{50FCD553-B90C-1D47-BE44-324A73775C22}"/>
              </a:ext>
            </a:extLst>
          </p:cNvPr>
          <p:cNvSpPr/>
          <p:nvPr/>
        </p:nvSpPr>
        <p:spPr>
          <a:xfrm>
            <a:off x="982134" y="1811867"/>
            <a:ext cx="5621866" cy="7535333"/>
          </a:xfrm>
          <a:prstGeom prst="roundRect">
            <a:avLst>
              <a:gd name="adj" fmla="val 5585"/>
            </a:avLst>
          </a:prstGeom>
          <a:noFill/>
          <a:ln w="571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pic>
        <p:nvPicPr>
          <p:cNvPr id="15" name="図 14" descr="挿絵, 部屋 が含まれている画像&#10;&#10;自動的に生成された説明">
            <a:extLst>
              <a:ext uri="{FF2B5EF4-FFF2-40B4-BE49-F238E27FC236}">
                <a16:creationId xmlns:a16="http://schemas.microsoft.com/office/drawing/2014/main" id="{C2AEA61C-0E68-8A4F-81B9-2D32B0843606}"/>
              </a:ext>
            </a:extLst>
          </p:cNvPr>
          <p:cNvPicPr>
            <a:picLocks noChangeAspect="1"/>
          </p:cNvPicPr>
          <p:nvPr/>
        </p:nvPicPr>
        <p:blipFill>
          <a:blip r:embed="rId4"/>
          <a:stretch>
            <a:fillRect/>
          </a:stretch>
        </p:blipFill>
        <p:spPr>
          <a:xfrm>
            <a:off x="1470183" y="7540883"/>
            <a:ext cx="1442348" cy="1442348"/>
          </a:xfrm>
          <a:prstGeom prst="rect">
            <a:avLst/>
          </a:prstGeom>
        </p:spPr>
      </p:pic>
      <p:sp>
        <p:nvSpPr>
          <p:cNvPr id="17" name="正方形/長方形 16">
            <a:extLst>
              <a:ext uri="{FF2B5EF4-FFF2-40B4-BE49-F238E27FC236}">
                <a16:creationId xmlns:a16="http://schemas.microsoft.com/office/drawing/2014/main" id="{3F597878-3CE8-B849-A5B3-1947EB224231}"/>
              </a:ext>
            </a:extLst>
          </p:cNvPr>
          <p:cNvSpPr/>
          <p:nvPr/>
        </p:nvSpPr>
        <p:spPr>
          <a:xfrm>
            <a:off x="1418968" y="425604"/>
            <a:ext cx="4801314"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新型コロナウイルス感染症対策について</a:t>
            </a:r>
          </a:p>
        </p:txBody>
      </p:sp>
      <p:sp>
        <p:nvSpPr>
          <p:cNvPr id="18" name="テキスト ボックス 17">
            <a:extLst>
              <a:ext uri="{FF2B5EF4-FFF2-40B4-BE49-F238E27FC236}">
                <a16:creationId xmlns:a16="http://schemas.microsoft.com/office/drawing/2014/main" id="{C32D014F-F620-AF42-ABEF-AAAB152E03DD}"/>
              </a:ext>
            </a:extLst>
          </p:cNvPr>
          <p:cNvSpPr txBox="1"/>
          <p:nvPr/>
        </p:nvSpPr>
        <p:spPr>
          <a:xfrm>
            <a:off x="1368586" y="884215"/>
            <a:ext cx="4808235" cy="646331"/>
          </a:xfrm>
          <a:prstGeom prst="rect">
            <a:avLst/>
          </a:prstGeom>
          <a:noFill/>
        </p:spPr>
        <p:txBody>
          <a:bodyPr wrap="square" rtlCol="0">
            <a:spAutoFit/>
          </a:bodyPr>
          <a:lstStyle/>
          <a:p>
            <a:pPr algn="ctr"/>
            <a:r>
              <a:rPr kumimoji="1" lang="ja-JP" altLang="en-US" sz="3600">
                <a:latin typeface="MS Gothic" panose="020B0609070205080204" pitchFamily="49" charset="-128"/>
                <a:ea typeface="MS Gothic" panose="020B0609070205080204" pitchFamily="49" charset="-128"/>
              </a:rPr>
              <a:t>お客様へのお願い</a:t>
            </a:r>
          </a:p>
        </p:txBody>
      </p:sp>
      <p:sp>
        <p:nvSpPr>
          <p:cNvPr id="19" name="テキスト ボックス 18">
            <a:extLst>
              <a:ext uri="{FF2B5EF4-FFF2-40B4-BE49-F238E27FC236}">
                <a16:creationId xmlns:a16="http://schemas.microsoft.com/office/drawing/2014/main" id="{60B29201-34B7-994B-94EE-DBD6F7D28EF4}"/>
              </a:ext>
            </a:extLst>
          </p:cNvPr>
          <p:cNvSpPr txBox="1"/>
          <p:nvPr/>
        </p:nvSpPr>
        <p:spPr>
          <a:xfrm>
            <a:off x="1908137" y="9630592"/>
            <a:ext cx="3862160" cy="646331"/>
          </a:xfrm>
          <a:prstGeom prst="rect">
            <a:avLst/>
          </a:prstGeom>
          <a:noFill/>
        </p:spPr>
        <p:txBody>
          <a:bodyPr wrap="square" rtlCol="0">
            <a:spAutoFit/>
          </a:bodyPr>
          <a:lstStyle/>
          <a:p>
            <a:pPr algn="ctr"/>
            <a:r>
              <a:rPr kumimoji="1" lang="ja-JP" altLang="en-US" sz="3600">
                <a:latin typeface="MS Gothic" panose="020B0609070205080204" pitchFamily="49" charset="-128"/>
                <a:ea typeface="MS Gothic" panose="020B0609070205080204" pitchFamily="49" charset="-128"/>
              </a:rPr>
              <a:t>〇〇商店</a:t>
            </a:r>
          </a:p>
        </p:txBody>
      </p:sp>
      <p:sp>
        <p:nvSpPr>
          <p:cNvPr id="21" name="正方形/長方形 20">
            <a:extLst>
              <a:ext uri="{FF2B5EF4-FFF2-40B4-BE49-F238E27FC236}">
                <a16:creationId xmlns:a16="http://schemas.microsoft.com/office/drawing/2014/main" id="{BEAFCDED-1FFA-2244-85A3-7C90A7D6EF7D}"/>
              </a:ext>
            </a:extLst>
          </p:cNvPr>
          <p:cNvSpPr/>
          <p:nvPr/>
        </p:nvSpPr>
        <p:spPr>
          <a:xfrm>
            <a:off x="3039757" y="2594340"/>
            <a:ext cx="3262432"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マスクを着用してください</a:t>
            </a:r>
          </a:p>
        </p:txBody>
      </p:sp>
      <p:sp>
        <p:nvSpPr>
          <p:cNvPr id="22" name="正方形/長方形 21">
            <a:extLst>
              <a:ext uri="{FF2B5EF4-FFF2-40B4-BE49-F238E27FC236}">
                <a16:creationId xmlns:a16="http://schemas.microsoft.com/office/drawing/2014/main" id="{32FB68DC-5466-824B-B08E-E7AE65577595}"/>
              </a:ext>
            </a:extLst>
          </p:cNvPr>
          <p:cNvSpPr/>
          <p:nvPr/>
        </p:nvSpPr>
        <p:spPr>
          <a:xfrm>
            <a:off x="3039757" y="4453291"/>
            <a:ext cx="3262432"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手指の消毒をしてください</a:t>
            </a:r>
          </a:p>
        </p:txBody>
      </p:sp>
      <p:sp>
        <p:nvSpPr>
          <p:cNvPr id="24" name="正方形/長方形 23">
            <a:extLst>
              <a:ext uri="{FF2B5EF4-FFF2-40B4-BE49-F238E27FC236}">
                <a16:creationId xmlns:a16="http://schemas.microsoft.com/office/drawing/2014/main" id="{D51520F2-D1DD-8145-99F5-069C695A80C7}"/>
              </a:ext>
            </a:extLst>
          </p:cNvPr>
          <p:cNvSpPr/>
          <p:nvPr/>
        </p:nvSpPr>
        <p:spPr>
          <a:xfrm>
            <a:off x="3039757" y="6292649"/>
            <a:ext cx="2749471"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間隔を開けてください</a:t>
            </a:r>
          </a:p>
        </p:txBody>
      </p:sp>
      <p:sp>
        <p:nvSpPr>
          <p:cNvPr id="25" name="正方形/長方形 24">
            <a:extLst>
              <a:ext uri="{FF2B5EF4-FFF2-40B4-BE49-F238E27FC236}">
                <a16:creationId xmlns:a16="http://schemas.microsoft.com/office/drawing/2014/main" id="{91D2A514-E112-AE42-8C59-66D154A789EB}"/>
              </a:ext>
            </a:extLst>
          </p:cNvPr>
          <p:cNvSpPr/>
          <p:nvPr/>
        </p:nvSpPr>
        <p:spPr>
          <a:xfrm>
            <a:off x="3039757" y="8102412"/>
            <a:ext cx="2749471"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検温にご協力ください</a:t>
            </a:r>
          </a:p>
        </p:txBody>
      </p:sp>
      <p:pic>
        <p:nvPicPr>
          <p:cNvPr id="20" name="図 19" descr="抽象, グラフィック, 挿絵, 記号 が含まれている画像&#10;&#10;自動的に生成された説明">
            <a:extLst>
              <a:ext uri="{FF2B5EF4-FFF2-40B4-BE49-F238E27FC236}">
                <a16:creationId xmlns:a16="http://schemas.microsoft.com/office/drawing/2014/main" id="{FDB13C1F-C4C6-FD47-B979-958E79A2CE70}"/>
              </a:ext>
            </a:extLst>
          </p:cNvPr>
          <p:cNvPicPr>
            <a:picLocks noChangeAspect="1"/>
          </p:cNvPicPr>
          <p:nvPr/>
        </p:nvPicPr>
        <p:blipFill>
          <a:blip r:embed="rId5"/>
          <a:stretch>
            <a:fillRect/>
          </a:stretch>
        </p:blipFill>
        <p:spPr>
          <a:xfrm>
            <a:off x="1470182" y="5755295"/>
            <a:ext cx="1442349" cy="1442349"/>
          </a:xfrm>
          <a:prstGeom prst="rect">
            <a:avLst/>
          </a:prstGeom>
        </p:spPr>
      </p:pic>
    </p:spTree>
    <p:extLst>
      <p:ext uri="{BB962C8B-B14F-4D97-AF65-F5344CB8AC3E}">
        <p14:creationId xmlns:p14="http://schemas.microsoft.com/office/powerpoint/2010/main" val="877615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ィック, 抽象, 挿絵 が含まれている画像&#10;&#10;自動的に生成された説明">
            <a:extLst>
              <a:ext uri="{FF2B5EF4-FFF2-40B4-BE49-F238E27FC236}">
                <a16:creationId xmlns:a16="http://schemas.microsoft.com/office/drawing/2014/main" id="{4A140F55-0C99-6840-A3E0-93D046305244}"/>
              </a:ext>
            </a:extLst>
          </p:cNvPr>
          <p:cNvPicPr>
            <a:picLocks noChangeAspect="1"/>
          </p:cNvPicPr>
          <p:nvPr/>
        </p:nvPicPr>
        <p:blipFill>
          <a:blip r:embed="rId2"/>
          <a:stretch>
            <a:fillRect/>
          </a:stretch>
        </p:blipFill>
        <p:spPr>
          <a:xfrm>
            <a:off x="1361689" y="2868106"/>
            <a:ext cx="1966142" cy="1966142"/>
          </a:xfrm>
          <a:prstGeom prst="rect">
            <a:avLst/>
          </a:prstGeom>
        </p:spPr>
      </p:pic>
      <p:pic>
        <p:nvPicPr>
          <p:cNvPr id="11" name="図 10" descr="挿絵, プレート が含まれている画像&#10;&#10;自動的に生成された説明">
            <a:extLst>
              <a:ext uri="{FF2B5EF4-FFF2-40B4-BE49-F238E27FC236}">
                <a16:creationId xmlns:a16="http://schemas.microsoft.com/office/drawing/2014/main" id="{84560687-D4C7-C040-AD54-83F8B1355B40}"/>
              </a:ext>
            </a:extLst>
          </p:cNvPr>
          <p:cNvPicPr>
            <a:picLocks noChangeAspect="1"/>
          </p:cNvPicPr>
          <p:nvPr/>
        </p:nvPicPr>
        <p:blipFill>
          <a:blip r:embed="rId3"/>
          <a:stretch>
            <a:fillRect/>
          </a:stretch>
        </p:blipFill>
        <p:spPr>
          <a:xfrm>
            <a:off x="4306444" y="2868106"/>
            <a:ext cx="1966142" cy="1966142"/>
          </a:xfrm>
          <a:prstGeom prst="rect">
            <a:avLst/>
          </a:prstGeom>
        </p:spPr>
      </p:pic>
      <p:sp>
        <p:nvSpPr>
          <p:cNvPr id="16" name="角丸四角形 15">
            <a:extLst>
              <a:ext uri="{FF2B5EF4-FFF2-40B4-BE49-F238E27FC236}">
                <a16:creationId xmlns:a16="http://schemas.microsoft.com/office/drawing/2014/main" id="{50FCD553-B90C-1D47-BE44-324A73775C22}"/>
              </a:ext>
            </a:extLst>
          </p:cNvPr>
          <p:cNvSpPr/>
          <p:nvPr/>
        </p:nvSpPr>
        <p:spPr>
          <a:xfrm>
            <a:off x="629353" y="2181076"/>
            <a:ext cx="6364113" cy="6414490"/>
          </a:xfrm>
          <a:prstGeom prst="roundRect">
            <a:avLst>
              <a:gd name="adj" fmla="val 5585"/>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pic>
        <p:nvPicPr>
          <p:cNvPr id="15" name="図 14" descr="挿絵, 部屋 が含まれている画像&#10;&#10;自動的に生成された説明">
            <a:extLst>
              <a:ext uri="{FF2B5EF4-FFF2-40B4-BE49-F238E27FC236}">
                <a16:creationId xmlns:a16="http://schemas.microsoft.com/office/drawing/2014/main" id="{C2AEA61C-0E68-8A4F-81B9-2D32B0843606}"/>
              </a:ext>
            </a:extLst>
          </p:cNvPr>
          <p:cNvPicPr>
            <a:picLocks noChangeAspect="1"/>
          </p:cNvPicPr>
          <p:nvPr/>
        </p:nvPicPr>
        <p:blipFill>
          <a:blip r:embed="rId4"/>
          <a:stretch>
            <a:fillRect/>
          </a:stretch>
        </p:blipFill>
        <p:spPr>
          <a:xfrm>
            <a:off x="4306444" y="5606107"/>
            <a:ext cx="1966142" cy="1966142"/>
          </a:xfrm>
          <a:prstGeom prst="rect">
            <a:avLst/>
          </a:prstGeom>
        </p:spPr>
      </p:pic>
      <p:sp>
        <p:nvSpPr>
          <p:cNvPr id="17" name="正方形/長方形 16">
            <a:extLst>
              <a:ext uri="{FF2B5EF4-FFF2-40B4-BE49-F238E27FC236}">
                <a16:creationId xmlns:a16="http://schemas.microsoft.com/office/drawing/2014/main" id="{3F597878-3CE8-B849-A5B3-1947EB224231}"/>
              </a:ext>
            </a:extLst>
          </p:cNvPr>
          <p:cNvSpPr/>
          <p:nvPr/>
        </p:nvSpPr>
        <p:spPr>
          <a:xfrm>
            <a:off x="1368586" y="451827"/>
            <a:ext cx="4801314"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新型コロナウイルス感染症対策について</a:t>
            </a:r>
          </a:p>
        </p:txBody>
      </p:sp>
      <p:sp>
        <p:nvSpPr>
          <p:cNvPr id="18" name="テキスト ボックス 17">
            <a:extLst>
              <a:ext uri="{FF2B5EF4-FFF2-40B4-BE49-F238E27FC236}">
                <a16:creationId xmlns:a16="http://schemas.microsoft.com/office/drawing/2014/main" id="{C32D014F-F620-AF42-ABEF-AAAB152E03DD}"/>
              </a:ext>
            </a:extLst>
          </p:cNvPr>
          <p:cNvSpPr txBox="1"/>
          <p:nvPr/>
        </p:nvSpPr>
        <p:spPr>
          <a:xfrm>
            <a:off x="1368586" y="1024016"/>
            <a:ext cx="4808235" cy="646331"/>
          </a:xfrm>
          <a:prstGeom prst="rect">
            <a:avLst/>
          </a:prstGeom>
          <a:noFill/>
        </p:spPr>
        <p:txBody>
          <a:bodyPr wrap="square" rtlCol="0">
            <a:spAutoFit/>
          </a:bodyPr>
          <a:lstStyle/>
          <a:p>
            <a:pPr algn="ctr"/>
            <a:r>
              <a:rPr kumimoji="1" lang="ja-JP" altLang="en-US" sz="3600">
                <a:latin typeface="MS Gothic" panose="020B0609070205080204" pitchFamily="49" charset="-128"/>
                <a:ea typeface="MS Gothic" panose="020B0609070205080204" pitchFamily="49" charset="-128"/>
              </a:rPr>
              <a:t>お客様へのお願い</a:t>
            </a:r>
          </a:p>
        </p:txBody>
      </p:sp>
      <p:sp>
        <p:nvSpPr>
          <p:cNvPr id="19" name="テキスト ボックス 18">
            <a:extLst>
              <a:ext uri="{FF2B5EF4-FFF2-40B4-BE49-F238E27FC236}">
                <a16:creationId xmlns:a16="http://schemas.microsoft.com/office/drawing/2014/main" id="{60B29201-34B7-994B-94EE-DBD6F7D28EF4}"/>
              </a:ext>
            </a:extLst>
          </p:cNvPr>
          <p:cNvSpPr txBox="1"/>
          <p:nvPr/>
        </p:nvSpPr>
        <p:spPr>
          <a:xfrm>
            <a:off x="1888544" y="9164545"/>
            <a:ext cx="3862160" cy="769441"/>
          </a:xfrm>
          <a:prstGeom prst="rect">
            <a:avLst/>
          </a:prstGeom>
          <a:noFill/>
        </p:spPr>
        <p:txBody>
          <a:bodyPr wrap="square" rtlCol="0">
            <a:spAutoFit/>
          </a:bodyPr>
          <a:lstStyle/>
          <a:p>
            <a:pPr algn="ctr"/>
            <a:r>
              <a:rPr kumimoji="1" lang="ja-JP" altLang="en-US" sz="4400">
                <a:latin typeface="MS Gothic" panose="020B0609070205080204" pitchFamily="49" charset="-128"/>
                <a:ea typeface="MS Gothic" panose="020B0609070205080204" pitchFamily="49" charset="-128"/>
              </a:rPr>
              <a:t>〇〇商店</a:t>
            </a:r>
          </a:p>
        </p:txBody>
      </p:sp>
      <p:sp>
        <p:nvSpPr>
          <p:cNvPr id="21" name="正方形/長方形 20">
            <a:extLst>
              <a:ext uri="{FF2B5EF4-FFF2-40B4-BE49-F238E27FC236}">
                <a16:creationId xmlns:a16="http://schemas.microsoft.com/office/drawing/2014/main" id="{BEAFCDED-1FFA-2244-85A3-7C90A7D6EF7D}"/>
              </a:ext>
            </a:extLst>
          </p:cNvPr>
          <p:cNvSpPr/>
          <p:nvPr/>
        </p:nvSpPr>
        <p:spPr>
          <a:xfrm>
            <a:off x="1493663" y="4872411"/>
            <a:ext cx="1723549" cy="400110"/>
          </a:xfrm>
          <a:prstGeom prst="rect">
            <a:avLst/>
          </a:prstGeom>
        </p:spPr>
        <p:txBody>
          <a:bodyPr wrap="none">
            <a:spAutoFit/>
          </a:bodyPr>
          <a:lstStyle/>
          <a:p>
            <a:pPr algn="ctr"/>
            <a:r>
              <a:rPr lang="ja-JP" altLang="en-US" sz="2000" dirty="0">
                <a:latin typeface="MS Gothic" panose="020B0609070205080204" pitchFamily="49" charset="-128"/>
                <a:ea typeface="MS Gothic" panose="020B0609070205080204" pitchFamily="49" charset="-128"/>
              </a:rPr>
              <a:t>マスクの着用</a:t>
            </a:r>
          </a:p>
        </p:txBody>
      </p:sp>
      <p:sp>
        <p:nvSpPr>
          <p:cNvPr id="22" name="正方形/長方形 21">
            <a:extLst>
              <a:ext uri="{FF2B5EF4-FFF2-40B4-BE49-F238E27FC236}">
                <a16:creationId xmlns:a16="http://schemas.microsoft.com/office/drawing/2014/main" id="{32FB68DC-5466-824B-B08E-E7AE65577595}"/>
              </a:ext>
            </a:extLst>
          </p:cNvPr>
          <p:cNvSpPr/>
          <p:nvPr/>
        </p:nvSpPr>
        <p:spPr>
          <a:xfrm>
            <a:off x="4548661" y="4873317"/>
            <a:ext cx="1467068"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手指の消毒</a:t>
            </a:r>
          </a:p>
        </p:txBody>
      </p:sp>
      <p:sp>
        <p:nvSpPr>
          <p:cNvPr id="24" name="正方形/長方形 23">
            <a:extLst>
              <a:ext uri="{FF2B5EF4-FFF2-40B4-BE49-F238E27FC236}">
                <a16:creationId xmlns:a16="http://schemas.microsoft.com/office/drawing/2014/main" id="{D51520F2-D1DD-8145-99F5-069C695A80C7}"/>
              </a:ext>
            </a:extLst>
          </p:cNvPr>
          <p:cNvSpPr/>
          <p:nvPr/>
        </p:nvSpPr>
        <p:spPr>
          <a:xfrm>
            <a:off x="1611227" y="7648574"/>
            <a:ext cx="1467068"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間隔あける</a:t>
            </a:r>
          </a:p>
        </p:txBody>
      </p:sp>
      <p:sp>
        <p:nvSpPr>
          <p:cNvPr id="25" name="正方形/長方形 24">
            <a:extLst>
              <a:ext uri="{FF2B5EF4-FFF2-40B4-BE49-F238E27FC236}">
                <a16:creationId xmlns:a16="http://schemas.microsoft.com/office/drawing/2014/main" id="{91D2A514-E112-AE42-8C59-66D154A789EB}"/>
              </a:ext>
            </a:extLst>
          </p:cNvPr>
          <p:cNvSpPr/>
          <p:nvPr/>
        </p:nvSpPr>
        <p:spPr>
          <a:xfrm>
            <a:off x="4447868" y="7652024"/>
            <a:ext cx="1723549"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検温にご協力</a:t>
            </a:r>
          </a:p>
        </p:txBody>
      </p:sp>
      <p:pic>
        <p:nvPicPr>
          <p:cNvPr id="14" name="図 13" descr="抽象, グラフィック, 挿絵, 記号 が含まれている画像&#10;&#10;自動的に生成された説明">
            <a:extLst>
              <a:ext uri="{FF2B5EF4-FFF2-40B4-BE49-F238E27FC236}">
                <a16:creationId xmlns:a16="http://schemas.microsoft.com/office/drawing/2014/main" id="{90179A7D-7C80-E144-9B36-A320479624BE}"/>
              </a:ext>
            </a:extLst>
          </p:cNvPr>
          <p:cNvPicPr>
            <a:picLocks noChangeAspect="1"/>
          </p:cNvPicPr>
          <p:nvPr/>
        </p:nvPicPr>
        <p:blipFill>
          <a:blip r:embed="rId5"/>
          <a:stretch>
            <a:fillRect/>
          </a:stretch>
        </p:blipFill>
        <p:spPr>
          <a:xfrm>
            <a:off x="1361688" y="5618589"/>
            <a:ext cx="1966142" cy="1966142"/>
          </a:xfrm>
          <a:prstGeom prst="rect">
            <a:avLst/>
          </a:prstGeom>
        </p:spPr>
      </p:pic>
    </p:spTree>
    <p:extLst>
      <p:ext uri="{BB962C8B-B14F-4D97-AF65-F5344CB8AC3E}">
        <p14:creationId xmlns:p14="http://schemas.microsoft.com/office/powerpoint/2010/main" val="54111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ィック, 抽象, 挿絵 が含まれている画像&#10;&#10;自動的に生成された説明">
            <a:extLst>
              <a:ext uri="{FF2B5EF4-FFF2-40B4-BE49-F238E27FC236}">
                <a16:creationId xmlns:a16="http://schemas.microsoft.com/office/drawing/2014/main" id="{4A140F55-0C99-6840-A3E0-93D046305244}"/>
              </a:ext>
            </a:extLst>
          </p:cNvPr>
          <p:cNvPicPr>
            <a:picLocks noChangeAspect="1"/>
          </p:cNvPicPr>
          <p:nvPr/>
        </p:nvPicPr>
        <p:blipFill>
          <a:blip r:embed="rId2"/>
          <a:stretch>
            <a:fillRect/>
          </a:stretch>
        </p:blipFill>
        <p:spPr>
          <a:xfrm>
            <a:off x="1470183" y="2192796"/>
            <a:ext cx="1442348" cy="1442348"/>
          </a:xfrm>
          <a:prstGeom prst="rect">
            <a:avLst/>
          </a:prstGeom>
        </p:spPr>
      </p:pic>
      <p:pic>
        <p:nvPicPr>
          <p:cNvPr id="11" name="図 10" descr="挿絵, プレート が含まれている画像&#10;&#10;自動的に生成された説明">
            <a:extLst>
              <a:ext uri="{FF2B5EF4-FFF2-40B4-BE49-F238E27FC236}">
                <a16:creationId xmlns:a16="http://schemas.microsoft.com/office/drawing/2014/main" id="{84560687-D4C7-C040-AD54-83F8B1355B40}"/>
              </a:ext>
            </a:extLst>
          </p:cNvPr>
          <p:cNvPicPr>
            <a:picLocks noChangeAspect="1"/>
          </p:cNvPicPr>
          <p:nvPr/>
        </p:nvPicPr>
        <p:blipFill>
          <a:blip r:embed="rId3"/>
          <a:stretch>
            <a:fillRect/>
          </a:stretch>
        </p:blipFill>
        <p:spPr>
          <a:xfrm>
            <a:off x="1470183" y="3986641"/>
            <a:ext cx="1442348" cy="1442348"/>
          </a:xfrm>
          <a:prstGeom prst="rect">
            <a:avLst/>
          </a:prstGeom>
        </p:spPr>
      </p:pic>
      <p:pic>
        <p:nvPicPr>
          <p:cNvPr id="13" name="図 12" descr="抽象, 挿絵, 記号 が含まれている画像&#10;&#10;自動的に生成された説明">
            <a:extLst>
              <a:ext uri="{FF2B5EF4-FFF2-40B4-BE49-F238E27FC236}">
                <a16:creationId xmlns:a16="http://schemas.microsoft.com/office/drawing/2014/main" id="{C2AD4468-B63E-054E-9905-1A738D568EE1}"/>
              </a:ext>
            </a:extLst>
          </p:cNvPr>
          <p:cNvPicPr>
            <a:picLocks noChangeAspect="1"/>
          </p:cNvPicPr>
          <p:nvPr/>
        </p:nvPicPr>
        <p:blipFill>
          <a:blip r:embed="rId4"/>
          <a:stretch>
            <a:fillRect/>
          </a:stretch>
        </p:blipFill>
        <p:spPr>
          <a:xfrm>
            <a:off x="1470183" y="5780485"/>
            <a:ext cx="1442348" cy="1442348"/>
          </a:xfrm>
          <a:prstGeom prst="rect">
            <a:avLst/>
          </a:prstGeom>
        </p:spPr>
      </p:pic>
      <p:sp>
        <p:nvSpPr>
          <p:cNvPr id="16" name="角丸四角形 15">
            <a:extLst>
              <a:ext uri="{FF2B5EF4-FFF2-40B4-BE49-F238E27FC236}">
                <a16:creationId xmlns:a16="http://schemas.microsoft.com/office/drawing/2014/main" id="{50FCD553-B90C-1D47-BE44-324A73775C22}"/>
              </a:ext>
            </a:extLst>
          </p:cNvPr>
          <p:cNvSpPr/>
          <p:nvPr/>
        </p:nvSpPr>
        <p:spPr>
          <a:xfrm>
            <a:off x="982134" y="1811867"/>
            <a:ext cx="5621866" cy="7535333"/>
          </a:xfrm>
          <a:prstGeom prst="roundRect">
            <a:avLst>
              <a:gd name="adj" fmla="val 5585"/>
            </a:avLst>
          </a:prstGeom>
          <a:noFill/>
          <a:ln w="571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pic>
        <p:nvPicPr>
          <p:cNvPr id="15" name="図 14" descr="挿絵, 部屋 が含まれている画像&#10;&#10;自動的に生成された説明">
            <a:extLst>
              <a:ext uri="{FF2B5EF4-FFF2-40B4-BE49-F238E27FC236}">
                <a16:creationId xmlns:a16="http://schemas.microsoft.com/office/drawing/2014/main" id="{C2AEA61C-0E68-8A4F-81B9-2D32B0843606}"/>
              </a:ext>
            </a:extLst>
          </p:cNvPr>
          <p:cNvPicPr>
            <a:picLocks noChangeAspect="1"/>
          </p:cNvPicPr>
          <p:nvPr/>
        </p:nvPicPr>
        <p:blipFill>
          <a:blip r:embed="rId5"/>
          <a:stretch>
            <a:fillRect/>
          </a:stretch>
        </p:blipFill>
        <p:spPr>
          <a:xfrm>
            <a:off x="1470183" y="7591682"/>
            <a:ext cx="1442348" cy="1442348"/>
          </a:xfrm>
          <a:prstGeom prst="rect">
            <a:avLst/>
          </a:prstGeom>
        </p:spPr>
      </p:pic>
      <p:sp>
        <p:nvSpPr>
          <p:cNvPr id="17" name="正方形/長方形 16">
            <a:extLst>
              <a:ext uri="{FF2B5EF4-FFF2-40B4-BE49-F238E27FC236}">
                <a16:creationId xmlns:a16="http://schemas.microsoft.com/office/drawing/2014/main" id="{3F597878-3CE8-B849-A5B3-1947EB224231}"/>
              </a:ext>
            </a:extLst>
          </p:cNvPr>
          <p:cNvSpPr/>
          <p:nvPr/>
        </p:nvSpPr>
        <p:spPr>
          <a:xfrm>
            <a:off x="1418968" y="425604"/>
            <a:ext cx="4801314"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新型コロナウイルス感染症対策について</a:t>
            </a:r>
          </a:p>
        </p:txBody>
      </p:sp>
      <p:sp>
        <p:nvSpPr>
          <p:cNvPr id="18" name="テキスト ボックス 17">
            <a:extLst>
              <a:ext uri="{FF2B5EF4-FFF2-40B4-BE49-F238E27FC236}">
                <a16:creationId xmlns:a16="http://schemas.microsoft.com/office/drawing/2014/main" id="{C32D014F-F620-AF42-ABEF-AAAB152E03DD}"/>
              </a:ext>
            </a:extLst>
          </p:cNvPr>
          <p:cNvSpPr txBox="1"/>
          <p:nvPr/>
        </p:nvSpPr>
        <p:spPr>
          <a:xfrm>
            <a:off x="1368586" y="884215"/>
            <a:ext cx="4808235" cy="646331"/>
          </a:xfrm>
          <a:prstGeom prst="rect">
            <a:avLst/>
          </a:prstGeom>
          <a:noFill/>
        </p:spPr>
        <p:txBody>
          <a:bodyPr wrap="square" rtlCol="0">
            <a:spAutoFit/>
          </a:bodyPr>
          <a:lstStyle/>
          <a:p>
            <a:pPr algn="ctr"/>
            <a:r>
              <a:rPr kumimoji="1" lang="ja-JP" altLang="en-US" sz="3600">
                <a:latin typeface="MS Gothic" panose="020B0609070205080204" pitchFamily="49" charset="-128"/>
                <a:ea typeface="MS Gothic" panose="020B0609070205080204" pitchFamily="49" charset="-128"/>
              </a:rPr>
              <a:t>患者様へのお願い</a:t>
            </a:r>
          </a:p>
        </p:txBody>
      </p:sp>
      <p:sp>
        <p:nvSpPr>
          <p:cNvPr id="19" name="テキスト ボックス 18">
            <a:extLst>
              <a:ext uri="{FF2B5EF4-FFF2-40B4-BE49-F238E27FC236}">
                <a16:creationId xmlns:a16="http://schemas.microsoft.com/office/drawing/2014/main" id="{60B29201-34B7-994B-94EE-DBD6F7D28EF4}"/>
              </a:ext>
            </a:extLst>
          </p:cNvPr>
          <p:cNvSpPr txBox="1"/>
          <p:nvPr/>
        </p:nvSpPr>
        <p:spPr>
          <a:xfrm>
            <a:off x="1908137" y="9630592"/>
            <a:ext cx="3862160" cy="646331"/>
          </a:xfrm>
          <a:prstGeom prst="rect">
            <a:avLst/>
          </a:prstGeom>
          <a:noFill/>
        </p:spPr>
        <p:txBody>
          <a:bodyPr wrap="square" rtlCol="0">
            <a:spAutoFit/>
          </a:bodyPr>
          <a:lstStyle/>
          <a:p>
            <a:pPr algn="ctr"/>
            <a:r>
              <a:rPr kumimoji="1" lang="ja-JP" altLang="en-US" sz="3600">
                <a:latin typeface="MS Gothic" panose="020B0609070205080204" pitchFamily="49" charset="-128"/>
                <a:ea typeface="MS Gothic" panose="020B0609070205080204" pitchFamily="49" charset="-128"/>
              </a:rPr>
              <a:t>〇〇病院</a:t>
            </a:r>
          </a:p>
        </p:txBody>
      </p:sp>
      <p:sp>
        <p:nvSpPr>
          <p:cNvPr id="21" name="正方形/長方形 20">
            <a:extLst>
              <a:ext uri="{FF2B5EF4-FFF2-40B4-BE49-F238E27FC236}">
                <a16:creationId xmlns:a16="http://schemas.microsoft.com/office/drawing/2014/main" id="{BEAFCDED-1FFA-2244-85A3-7C90A7D6EF7D}"/>
              </a:ext>
            </a:extLst>
          </p:cNvPr>
          <p:cNvSpPr/>
          <p:nvPr/>
        </p:nvSpPr>
        <p:spPr>
          <a:xfrm>
            <a:off x="3039757" y="2594340"/>
            <a:ext cx="3262432"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マスクを着用してください</a:t>
            </a:r>
          </a:p>
        </p:txBody>
      </p:sp>
      <p:sp>
        <p:nvSpPr>
          <p:cNvPr id="22" name="正方形/長方形 21">
            <a:extLst>
              <a:ext uri="{FF2B5EF4-FFF2-40B4-BE49-F238E27FC236}">
                <a16:creationId xmlns:a16="http://schemas.microsoft.com/office/drawing/2014/main" id="{32FB68DC-5466-824B-B08E-E7AE65577595}"/>
              </a:ext>
            </a:extLst>
          </p:cNvPr>
          <p:cNvSpPr/>
          <p:nvPr/>
        </p:nvSpPr>
        <p:spPr>
          <a:xfrm>
            <a:off x="3039757" y="4453291"/>
            <a:ext cx="3262432"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手指の消毒をしてください</a:t>
            </a:r>
          </a:p>
        </p:txBody>
      </p:sp>
      <p:sp>
        <p:nvSpPr>
          <p:cNvPr id="24" name="正方形/長方形 23">
            <a:extLst>
              <a:ext uri="{FF2B5EF4-FFF2-40B4-BE49-F238E27FC236}">
                <a16:creationId xmlns:a16="http://schemas.microsoft.com/office/drawing/2014/main" id="{D51520F2-D1DD-8145-99F5-069C695A80C7}"/>
              </a:ext>
            </a:extLst>
          </p:cNvPr>
          <p:cNvSpPr/>
          <p:nvPr/>
        </p:nvSpPr>
        <p:spPr>
          <a:xfrm>
            <a:off x="3039757" y="6292649"/>
            <a:ext cx="2749471"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間隔を開けてください</a:t>
            </a:r>
          </a:p>
        </p:txBody>
      </p:sp>
      <p:sp>
        <p:nvSpPr>
          <p:cNvPr id="25" name="正方形/長方形 24">
            <a:extLst>
              <a:ext uri="{FF2B5EF4-FFF2-40B4-BE49-F238E27FC236}">
                <a16:creationId xmlns:a16="http://schemas.microsoft.com/office/drawing/2014/main" id="{91D2A514-E112-AE42-8C59-66D154A789EB}"/>
              </a:ext>
            </a:extLst>
          </p:cNvPr>
          <p:cNvSpPr/>
          <p:nvPr/>
        </p:nvSpPr>
        <p:spPr>
          <a:xfrm>
            <a:off x="3039757" y="8102412"/>
            <a:ext cx="2749471"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検温にご協力ください</a:t>
            </a:r>
          </a:p>
        </p:txBody>
      </p:sp>
    </p:spTree>
    <p:extLst>
      <p:ext uri="{BB962C8B-B14F-4D97-AF65-F5344CB8AC3E}">
        <p14:creationId xmlns:p14="http://schemas.microsoft.com/office/powerpoint/2010/main" val="634897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ィック, 抽象, 挿絵 が含まれている画像&#10;&#10;自動的に生成された説明">
            <a:extLst>
              <a:ext uri="{FF2B5EF4-FFF2-40B4-BE49-F238E27FC236}">
                <a16:creationId xmlns:a16="http://schemas.microsoft.com/office/drawing/2014/main" id="{4A140F55-0C99-6840-A3E0-93D046305244}"/>
              </a:ext>
            </a:extLst>
          </p:cNvPr>
          <p:cNvPicPr>
            <a:picLocks noChangeAspect="1"/>
          </p:cNvPicPr>
          <p:nvPr/>
        </p:nvPicPr>
        <p:blipFill>
          <a:blip r:embed="rId2"/>
          <a:stretch>
            <a:fillRect/>
          </a:stretch>
        </p:blipFill>
        <p:spPr>
          <a:xfrm>
            <a:off x="1327823" y="2868106"/>
            <a:ext cx="1966142" cy="1966142"/>
          </a:xfrm>
          <a:prstGeom prst="rect">
            <a:avLst/>
          </a:prstGeom>
        </p:spPr>
      </p:pic>
      <p:pic>
        <p:nvPicPr>
          <p:cNvPr id="11" name="図 10" descr="挿絵, プレート が含まれている画像&#10;&#10;自動的に生成された説明">
            <a:extLst>
              <a:ext uri="{FF2B5EF4-FFF2-40B4-BE49-F238E27FC236}">
                <a16:creationId xmlns:a16="http://schemas.microsoft.com/office/drawing/2014/main" id="{84560687-D4C7-C040-AD54-83F8B1355B40}"/>
              </a:ext>
            </a:extLst>
          </p:cNvPr>
          <p:cNvPicPr>
            <a:picLocks noChangeAspect="1"/>
          </p:cNvPicPr>
          <p:nvPr/>
        </p:nvPicPr>
        <p:blipFill>
          <a:blip r:embed="rId3"/>
          <a:stretch>
            <a:fillRect/>
          </a:stretch>
        </p:blipFill>
        <p:spPr>
          <a:xfrm>
            <a:off x="4340310" y="2868106"/>
            <a:ext cx="1966142" cy="1966142"/>
          </a:xfrm>
          <a:prstGeom prst="rect">
            <a:avLst/>
          </a:prstGeom>
        </p:spPr>
      </p:pic>
      <p:pic>
        <p:nvPicPr>
          <p:cNvPr id="13" name="図 12" descr="抽象, 挿絵, 記号 が含まれている画像&#10;&#10;自動的に生成された説明">
            <a:extLst>
              <a:ext uri="{FF2B5EF4-FFF2-40B4-BE49-F238E27FC236}">
                <a16:creationId xmlns:a16="http://schemas.microsoft.com/office/drawing/2014/main" id="{C2AD4468-B63E-054E-9905-1A738D568EE1}"/>
              </a:ext>
            </a:extLst>
          </p:cNvPr>
          <p:cNvPicPr>
            <a:picLocks noChangeAspect="1"/>
          </p:cNvPicPr>
          <p:nvPr/>
        </p:nvPicPr>
        <p:blipFill>
          <a:blip r:embed="rId4"/>
          <a:stretch>
            <a:fillRect/>
          </a:stretch>
        </p:blipFill>
        <p:spPr>
          <a:xfrm>
            <a:off x="1327822" y="5606107"/>
            <a:ext cx="1966142" cy="1966142"/>
          </a:xfrm>
          <a:prstGeom prst="rect">
            <a:avLst/>
          </a:prstGeom>
        </p:spPr>
      </p:pic>
      <p:sp>
        <p:nvSpPr>
          <p:cNvPr id="16" name="角丸四角形 15">
            <a:extLst>
              <a:ext uri="{FF2B5EF4-FFF2-40B4-BE49-F238E27FC236}">
                <a16:creationId xmlns:a16="http://schemas.microsoft.com/office/drawing/2014/main" id="{50FCD553-B90C-1D47-BE44-324A73775C22}"/>
              </a:ext>
            </a:extLst>
          </p:cNvPr>
          <p:cNvSpPr/>
          <p:nvPr/>
        </p:nvSpPr>
        <p:spPr>
          <a:xfrm>
            <a:off x="595487" y="2096248"/>
            <a:ext cx="6448275" cy="6499318"/>
          </a:xfrm>
          <a:prstGeom prst="roundRect">
            <a:avLst>
              <a:gd name="adj" fmla="val 5585"/>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pic>
        <p:nvPicPr>
          <p:cNvPr id="15" name="図 14" descr="挿絵, 部屋 が含まれている画像&#10;&#10;自動的に生成された説明">
            <a:extLst>
              <a:ext uri="{FF2B5EF4-FFF2-40B4-BE49-F238E27FC236}">
                <a16:creationId xmlns:a16="http://schemas.microsoft.com/office/drawing/2014/main" id="{C2AEA61C-0E68-8A4F-81B9-2D32B0843606}"/>
              </a:ext>
            </a:extLst>
          </p:cNvPr>
          <p:cNvPicPr>
            <a:picLocks noChangeAspect="1"/>
          </p:cNvPicPr>
          <p:nvPr/>
        </p:nvPicPr>
        <p:blipFill>
          <a:blip r:embed="rId5"/>
          <a:stretch>
            <a:fillRect/>
          </a:stretch>
        </p:blipFill>
        <p:spPr>
          <a:xfrm>
            <a:off x="4340310" y="5606107"/>
            <a:ext cx="1966142" cy="1966142"/>
          </a:xfrm>
          <a:prstGeom prst="rect">
            <a:avLst/>
          </a:prstGeom>
        </p:spPr>
      </p:pic>
      <p:sp>
        <p:nvSpPr>
          <p:cNvPr id="17" name="正方形/長方形 16">
            <a:extLst>
              <a:ext uri="{FF2B5EF4-FFF2-40B4-BE49-F238E27FC236}">
                <a16:creationId xmlns:a16="http://schemas.microsoft.com/office/drawing/2014/main" id="{3F597878-3CE8-B849-A5B3-1947EB224231}"/>
              </a:ext>
            </a:extLst>
          </p:cNvPr>
          <p:cNvSpPr/>
          <p:nvPr/>
        </p:nvSpPr>
        <p:spPr>
          <a:xfrm>
            <a:off x="1368586" y="451827"/>
            <a:ext cx="4801314"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新型コロナウイルス感染症対策について</a:t>
            </a:r>
          </a:p>
        </p:txBody>
      </p:sp>
      <p:sp>
        <p:nvSpPr>
          <p:cNvPr id="18" name="テキスト ボックス 17">
            <a:extLst>
              <a:ext uri="{FF2B5EF4-FFF2-40B4-BE49-F238E27FC236}">
                <a16:creationId xmlns:a16="http://schemas.microsoft.com/office/drawing/2014/main" id="{C32D014F-F620-AF42-ABEF-AAAB152E03DD}"/>
              </a:ext>
            </a:extLst>
          </p:cNvPr>
          <p:cNvSpPr txBox="1"/>
          <p:nvPr/>
        </p:nvSpPr>
        <p:spPr>
          <a:xfrm>
            <a:off x="1368586" y="1040949"/>
            <a:ext cx="4808235" cy="646331"/>
          </a:xfrm>
          <a:prstGeom prst="rect">
            <a:avLst/>
          </a:prstGeom>
          <a:noFill/>
        </p:spPr>
        <p:txBody>
          <a:bodyPr wrap="square" rtlCol="0">
            <a:spAutoFit/>
          </a:bodyPr>
          <a:lstStyle/>
          <a:p>
            <a:pPr algn="ctr"/>
            <a:r>
              <a:rPr kumimoji="1" lang="ja-JP" altLang="en-US" sz="3600">
                <a:latin typeface="MS Gothic" panose="020B0609070205080204" pitchFamily="49" charset="-128"/>
                <a:ea typeface="MS Gothic" panose="020B0609070205080204" pitchFamily="49" charset="-128"/>
              </a:rPr>
              <a:t>患者様へのお願い</a:t>
            </a:r>
          </a:p>
        </p:txBody>
      </p:sp>
      <p:sp>
        <p:nvSpPr>
          <p:cNvPr id="19" name="テキスト ボックス 18">
            <a:extLst>
              <a:ext uri="{FF2B5EF4-FFF2-40B4-BE49-F238E27FC236}">
                <a16:creationId xmlns:a16="http://schemas.microsoft.com/office/drawing/2014/main" id="{60B29201-34B7-994B-94EE-DBD6F7D28EF4}"/>
              </a:ext>
            </a:extLst>
          </p:cNvPr>
          <p:cNvSpPr txBox="1"/>
          <p:nvPr/>
        </p:nvSpPr>
        <p:spPr>
          <a:xfrm>
            <a:off x="1888544" y="9215344"/>
            <a:ext cx="3862160" cy="769441"/>
          </a:xfrm>
          <a:prstGeom prst="rect">
            <a:avLst/>
          </a:prstGeom>
          <a:noFill/>
        </p:spPr>
        <p:txBody>
          <a:bodyPr wrap="square" rtlCol="0">
            <a:spAutoFit/>
          </a:bodyPr>
          <a:lstStyle/>
          <a:p>
            <a:pPr algn="ctr"/>
            <a:r>
              <a:rPr kumimoji="1" lang="ja-JP" altLang="en-US" sz="4400">
                <a:latin typeface="MS Gothic" panose="020B0609070205080204" pitchFamily="49" charset="-128"/>
                <a:ea typeface="MS Gothic" panose="020B0609070205080204" pitchFamily="49" charset="-128"/>
              </a:rPr>
              <a:t>〇〇病院</a:t>
            </a:r>
          </a:p>
        </p:txBody>
      </p:sp>
      <p:sp>
        <p:nvSpPr>
          <p:cNvPr id="21" name="正方形/長方形 20">
            <a:extLst>
              <a:ext uri="{FF2B5EF4-FFF2-40B4-BE49-F238E27FC236}">
                <a16:creationId xmlns:a16="http://schemas.microsoft.com/office/drawing/2014/main" id="{BEAFCDED-1FFA-2244-85A3-7C90A7D6EF7D}"/>
              </a:ext>
            </a:extLst>
          </p:cNvPr>
          <p:cNvSpPr/>
          <p:nvPr/>
        </p:nvSpPr>
        <p:spPr>
          <a:xfrm>
            <a:off x="1510596" y="4872411"/>
            <a:ext cx="1723549" cy="400110"/>
          </a:xfrm>
          <a:prstGeom prst="rect">
            <a:avLst/>
          </a:prstGeom>
        </p:spPr>
        <p:txBody>
          <a:bodyPr wrap="none">
            <a:spAutoFit/>
          </a:bodyPr>
          <a:lstStyle/>
          <a:p>
            <a:pPr algn="ctr"/>
            <a:r>
              <a:rPr lang="ja-JP" altLang="en-US" sz="2000" dirty="0">
                <a:latin typeface="MS Gothic" panose="020B0609070205080204" pitchFamily="49" charset="-128"/>
                <a:ea typeface="MS Gothic" panose="020B0609070205080204" pitchFamily="49" charset="-128"/>
              </a:rPr>
              <a:t>マスクの着用</a:t>
            </a:r>
          </a:p>
        </p:txBody>
      </p:sp>
      <p:sp>
        <p:nvSpPr>
          <p:cNvPr id="22" name="正方形/長方形 21">
            <a:extLst>
              <a:ext uri="{FF2B5EF4-FFF2-40B4-BE49-F238E27FC236}">
                <a16:creationId xmlns:a16="http://schemas.microsoft.com/office/drawing/2014/main" id="{32FB68DC-5466-824B-B08E-E7AE65577595}"/>
              </a:ext>
            </a:extLst>
          </p:cNvPr>
          <p:cNvSpPr/>
          <p:nvPr/>
        </p:nvSpPr>
        <p:spPr>
          <a:xfrm>
            <a:off x="4582527" y="4873317"/>
            <a:ext cx="1467068"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手指の消毒</a:t>
            </a:r>
          </a:p>
        </p:txBody>
      </p:sp>
      <p:sp>
        <p:nvSpPr>
          <p:cNvPr id="24" name="正方形/長方形 23">
            <a:extLst>
              <a:ext uri="{FF2B5EF4-FFF2-40B4-BE49-F238E27FC236}">
                <a16:creationId xmlns:a16="http://schemas.microsoft.com/office/drawing/2014/main" id="{D51520F2-D1DD-8145-99F5-069C695A80C7}"/>
              </a:ext>
            </a:extLst>
          </p:cNvPr>
          <p:cNvSpPr/>
          <p:nvPr/>
        </p:nvSpPr>
        <p:spPr>
          <a:xfrm>
            <a:off x="1705599" y="7648574"/>
            <a:ext cx="1210589"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間隔をる</a:t>
            </a:r>
          </a:p>
        </p:txBody>
      </p:sp>
      <p:sp>
        <p:nvSpPr>
          <p:cNvPr id="25" name="正方形/長方形 24">
            <a:extLst>
              <a:ext uri="{FF2B5EF4-FFF2-40B4-BE49-F238E27FC236}">
                <a16:creationId xmlns:a16="http://schemas.microsoft.com/office/drawing/2014/main" id="{91D2A514-E112-AE42-8C59-66D154A789EB}"/>
              </a:ext>
            </a:extLst>
          </p:cNvPr>
          <p:cNvSpPr/>
          <p:nvPr/>
        </p:nvSpPr>
        <p:spPr>
          <a:xfrm>
            <a:off x="4481734" y="7652024"/>
            <a:ext cx="1723549"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検温にご協力</a:t>
            </a:r>
          </a:p>
        </p:txBody>
      </p:sp>
    </p:spTree>
    <p:extLst>
      <p:ext uri="{BB962C8B-B14F-4D97-AF65-F5344CB8AC3E}">
        <p14:creationId xmlns:p14="http://schemas.microsoft.com/office/powerpoint/2010/main" val="292965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ィック, 抽象, 挿絵 が含まれている画像&#10;&#10;自動的に生成された説明">
            <a:extLst>
              <a:ext uri="{FF2B5EF4-FFF2-40B4-BE49-F238E27FC236}">
                <a16:creationId xmlns:a16="http://schemas.microsoft.com/office/drawing/2014/main" id="{4A140F55-0C99-6840-A3E0-93D046305244}"/>
              </a:ext>
            </a:extLst>
          </p:cNvPr>
          <p:cNvPicPr>
            <a:picLocks noChangeAspect="1"/>
          </p:cNvPicPr>
          <p:nvPr/>
        </p:nvPicPr>
        <p:blipFill>
          <a:blip r:embed="rId3"/>
          <a:stretch>
            <a:fillRect/>
          </a:stretch>
        </p:blipFill>
        <p:spPr>
          <a:xfrm>
            <a:off x="1226223" y="3222054"/>
            <a:ext cx="2260538" cy="2260538"/>
          </a:xfrm>
          <a:prstGeom prst="rect">
            <a:avLst/>
          </a:prstGeom>
        </p:spPr>
      </p:pic>
      <p:pic>
        <p:nvPicPr>
          <p:cNvPr id="13" name="図 12" descr="抽象, 挿絵, 記号 が含まれている画像&#10;&#10;自動的に生成された説明">
            <a:extLst>
              <a:ext uri="{FF2B5EF4-FFF2-40B4-BE49-F238E27FC236}">
                <a16:creationId xmlns:a16="http://schemas.microsoft.com/office/drawing/2014/main" id="{C2AD4468-B63E-054E-9905-1A738D568EE1}"/>
              </a:ext>
            </a:extLst>
          </p:cNvPr>
          <p:cNvPicPr>
            <a:picLocks noChangeAspect="1"/>
          </p:cNvPicPr>
          <p:nvPr/>
        </p:nvPicPr>
        <p:blipFill>
          <a:blip r:embed="rId4"/>
          <a:stretch>
            <a:fillRect/>
          </a:stretch>
        </p:blipFill>
        <p:spPr>
          <a:xfrm>
            <a:off x="1226222" y="6142455"/>
            <a:ext cx="2260538" cy="2260538"/>
          </a:xfrm>
          <a:prstGeom prst="rect">
            <a:avLst/>
          </a:prstGeom>
        </p:spPr>
      </p:pic>
      <p:sp>
        <p:nvSpPr>
          <p:cNvPr id="16" name="角丸四角形 15">
            <a:extLst>
              <a:ext uri="{FF2B5EF4-FFF2-40B4-BE49-F238E27FC236}">
                <a16:creationId xmlns:a16="http://schemas.microsoft.com/office/drawing/2014/main" id="{50FCD553-B90C-1D47-BE44-324A73775C22}"/>
              </a:ext>
            </a:extLst>
          </p:cNvPr>
          <p:cNvSpPr/>
          <p:nvPr/>
        </p:nvSpPr>
        <p:spPr>
          <a:xfrm>
            <a:off x="595487" y="2753460"/>
            <a:ext cx="6448275" cy="6499318"/>
          </a:xfrm>
          <a:prstGeom prst="roundRect">
            <a:avLst>
              <a:gd name="adj" fmla="val 5585"/>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9" name="テキスト ボックス 18">
            <a:extLst>
              <a:ext uri="{FF2B5EF4-FFF2-40B4-BE49-F238E27FC236}">
                <a16:creationId xmlns:a16="http://schemas.microsoft.com/office/drawing/2014/main" id="{60B29201-34B7-994B-94EE-DBD6F7D28EF4}"/>
              </a:ext>
            </a:extLst>
          </p:cNvPr>
          <p:cNvSpPr txBox="1"/>
          <p:nvPr/>
        </p:nvSpPr>
        <p:spPr>
          <a:xfrm>
            <a:off x="1888544" y="9541475"/>
            <a:ext cx="3862160" cy="769441"/>
          </a:xfrm>
          <a:prstGeom prst="rect">
            <a:avLst/>
          </a:prstGeom>
          <a:noFill/>
        </p:spPr>
        <p:txBody>
          <a:bodyPr wrap="square" rtlCol="0">
            <a:spAutoFit/>
          </a:bodyPr>
          <a:lstStyle/>
          <a:p>
            <a:pPr algn="ctr"/>
            <a:r>
              <a:rPr kumimoji="1" lang="ja-JP" altLang="en-US" sz="4400">
                <a:latin typeface="MS Gothic" panose="020B0609070205080204" pitchFamily="49" charset="-128"/>
                <a:ea typeface="MS Gothic" panose="020B0609070205080204" pitchFamily="49" charset="-128"/>
              </a:rPr>
              <a:t>〇〇小学校</a:t>
            </a:r>
          </a:p>
        </p:txBody>
      </p:sp>
      <p:sp>
        <p:nvSpPr>
          <p:cNvPr id="21" name="正方形/長方形 20">
            <a:extLst>
              <a:ext uri="{FF2B5EF4-FFF2-40B4-BE49-F238E27FC236}">
                <a16:creationId xmlns:a16="http://schemas.microsoft.com/office/drawing/2014/main" id="{BEAFCDED-1FFA-2244-85A3-7C90A7D6EF7D}"/>
              </a:ext>
            </a:extLst>
          </p:cNvPr>
          <p:cNvSpPr/>
          <p:nvPr/>
        </p:nvSpPr>
        <p:spPr>
          <a:xfrm>
            <a:off x="1125880" y="5533019"/>
            <a:ext cx="2492991"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マスクをしましょう</a:t>
            </a:r>
          </a:p>
        </p:txBody>
      </p:sp>
      <p:sp>
        <p:nvSpPr>
          <p:cNvPr id="22" name="正方形/長方形 21">
            <a:extLst>
              <a:ext uri="{FF2B5EF4-FFF2-40B4-BE49-F238E27FC236}">
                <a16:creationId xmlns:a16="http://schemas.microsoft.com/office/drawing/2014/main" id="{32FB68DC-5466-824B-B08E-E7AE65577595}"/>
              </a:ext>
            </a:extLst>
          </p:cNvPr>
          <p:cNvSpPr/>
          <p:nvPr/>
        </p:nvSpPr>
        <p:spPr>
          <a:xfrm>
            <a:off x="4197810" y="5533925"/>
            <a:ext cx="2236510"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手を洗いましょう</a:t>
            </a:r>
          </a:p>
        </p:txBody>
      </p:sp>
      <p:sp>
        <p:nvSpPr>
          <p:cNvPr id="24" name="正方形/長方形 23">
            <a:extLst>
              <a:ext uri="{FF2B5EF4-FFF2-40B4-BE49-F238E27FC236}">
                <a16:creationId xmlns:a16="http://schemas.microsoft.com/office/drawing/2014/main" id="{D51520F2-D1DD-8145-99F5-069C695A80C7}"/>
              </a:ext>
            </a:extLst>
          </p:cNvPr>
          <p:cNvSpPr/>
          <p:nvPr/>
        </p:nvSpPr>
        <p:spPr>
          <a:xfrm>
            <a:off x="1095801" y="8521631"/>
            <a:ext cx="2723823" cy="369204"/>
          </a:xfrm>
          <a:prstGeom prst="rect">
            <a:avLst/>
          </a:prstGeom>
        </p:spPr>
        <p:txBody>
          <a:bodyPr wrap="none">
            <a:spAutoFit/>
          </a:bodyPr>
          <a:lstStyle/>
          <a:p>
            <a:r>
              <a:rPr lang="ja-JP" altLang="en-US">
                <a:latin typeface="MS Gothic" panose="020B0609070205080204" pitchFamily="49" charset="-128"/>
                <a:ea typeface="MS Gothic" panose="020B0609070205080204" pitchFamily="49" charset="-128"/>
              </a:rPr>
              <a:t>人との間を開けましょう</a:t>
            </a:r>
            <a:endParaRPr lang="en-US" altLang="ja-JP" dirty="0">
              <a:latin typeface="MS Gothic" panose="020B0609070205080204" pitchFamily="49" charset="-128"/>
              <a:ea typeface="MS Gothic" panose="020B0609070205080204" pitchFamily="49" charset="-128"/>
            </a:endParaRPr>
          </a:p>
        </p:txBody>
      </p:sp>
      <p:sp>
        <p:nvSpPr>
          <p:cNvPr id="25" name="正方形/長方形 24">
            <a:extLst>
              <a:ext uri="{FF2B5EF4-FFF2-40B4-BE49-F238E27FC236}">
                <a16:creationId xmlns:a16="http://schemas.microsoft.com/office/drawing/2014/main" id="{91D2A514-E112-AE42-8C59-66D154A789EB}"/>
              </a:ext>
            </a:extLst>
          </p:cNvPr>
          <p:cNvSpPr/>
          <p:nvPr/>
        </p:nvSpPr>
        <p:spPr>
          <a:xfrm>
            <a:off x="4097017" y="8504459"/>
            <a:ext cx="2492990"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うがいをしましょう</a:t>
            </a:r>
          </a:p>
        </p:txBody>
      </p:sp>
      <p:pic>
        <p:nvPicPr>
          <p:cNvPr id="14" name="図 13" descr="挿絵 が含まれている画像&#10;&#10;自動的に生成された説明">
            <a:extLst>
              <a:ext uri="{FF2B5EF4-FFF2-40B4-BE49-F238E27FC236}">
                <a16:creationId xmlns:a16="http://schemas.microsoft.com/office/drawing/2014/main" id="{892135D1-B4A9-1149-8622-0276404F8171}"/>
              </a:ext>
            </a:extLst>
          </p:cNvPr>
          <p:cNvPicPr>
            <a:picLocks noChangeAspect="1"/>
          </p:cNvPicPr>
          <p:nvPr/>
        </p:nvPicPr>
        <p:blipFill>
          <a:blip r:embed="rId5"/>
          <a:stretch>
            <a:fillRect/>
          </a:stretch>
        </p:blipFill>
        <p:spPr>
          <a:xfrm>
            <a:off x="4213243" y="6184349"/>
            <a:ext cx="2260538" cy="2260538"/>
          </a:xfrm>
          <a:prstGeom prst="rect">
            <a:avLst/>
          </a:prstGeom>
        </p:spPr>
      </p:pic>
      <p:pic>
        <p:nvPicPr>
          <p:cNvPr id="20" name="図 19" descr="食品 が含まれている画像&#10;&#10;自動的に生成された説明">
            <a:extLst>
              <a:ext uri="{FF2B5EF4-FFF2-40B4-BE49-F238E27FC236}">
                <a16:creationId xmlns:a16="http://schemas.microsoft.com/office/drawing/2014/main" id="{713A937D-E65F-5141-8274-A16C1929EC83}"/>
              </a:ext>
            </a:extLst>
          </p:cNvPr>
          <p:cNvPicPr>
            <a:picLocks noChangeAspect="1"/>
          </p:cNvPicPr>
          <p:nvPr/>
        </p:nvPicPr>
        <p:blipFill>
          <a:blip r:embed="rId6"/>
          <a:stretch>
            <a:fillRect/>
          </a:stretch>
        </p:blipFill>
        <p:spPr>
          <a:xfrm>
            <a:off x="4185796" y="3211142"/>
            <a:ext cx="2260538" cy="2260538"/>
          </a:xfrm>
          <a:prstGeom prst="rect">
            <a:avLst/>
          </a:prstGeom>
        </p:spPr>
      </p:pic>
      <p:graphicFrame>
        <p:nvGraphicFramePr>
          <p:cNvPr id="2" name="オブジェクト 1">
            <a:extLst>
              <a:ext uri="{FF2B5EF4-FFF2-40B4-BE49-F238E27FC236}">
                <a16:creationId xmlns:a16="http://schemas.microsoft.com/office/drawing/2014/main" id="{589EC0FD-38BE-8143-B2D4-BAB6935F07B2}"/>
              </a:ext>
            </a:extLst>
          </p:cNvPr>
          <p:cNvGraphicFramePr>
            <a:graphicFrameLocks noChangeAspect="1"/>
          </p:cNvGraphicFramePr>
          <p:nvPr>
            <p:extLst>
              <p:ext uri="{D42A27DB-BD31-4B8C-83A1-F6EECF244321}">
                <p14:modId xmlns:p14="http://schemas.microsoft.com/office/powerpoint/2010/main" val="2052634599"/>
              </p:ext>
            </p:extLst>
          </p:nvPr>
        </p:nvGraphicFramePr>
        <p:xfrm>
          <a:off x="1117945" y="321182"/>
          <a:ext cx="5664200" cy="2213481"/>
        </p:xfrm>
        <a:graphic>
          <a:graphicData uri="http://schemas.openxmlformats.org/presentationml/2006/ole">
            <mc:AlternateContent xmlns:mc="http://schemas.openxmlformats.org/markup-compatibility/2006">
              <mc:Choice xmlns:v="urn:schemas-microsoft-com:vml" Requires="v">
                <p:oleObj spid="_x0000_s1030" name="文書" r:id="rId7" imgW="5664200" imgH="2286000" progId="Word.Document.12">
                  <p:embed/>
                </p:oleObj>
              </mc:Choice>
              <mc:Fallback>
                <p:oleObj name="文書" r:id="rId7" imgW="5664200" imgH="2286000" progId="Word.Document.12">
                  <p:embed/>
                  <p:pic>
                    <p:nvPicPr>
                      <p:cNvPr id="0" name=""/>
                      <p:cNvPicPr/>
                      <p:nvPr/>
                    </p:nvPicPr>
                    <p:blipFill>
                      <a:blip r:embed="rId8"/>
                      <a:stretch>
                        <a:fillRect/>
                      </a:stretch>
                    </p:blipFill>
                    <p:spPr>
                      <a:xfrm>
                        <a:off x="1117945" y="321182"/>
                        <a:ext cx="5664200" cy="2213481"/>
                      </a:xfrm>
                      <a:prstGeom prst="rect">
                        <a:avLst/>
                      </a:prstGeom>
                    </p:spPr>
                  </p:pic>
                </p:oleObj>
              </mc:Fallback>
            </mc:AlternateContent>
          </a:graphicData>
        </a:graphic>
      </p:graphicFrame>
      <p:sp>
        <p:nvSpPr>
          <p:cNvPr id="3" name="テキスト ボックス 2">
            <a:extLst>
              <a:ext uri="{FF2B5EF4-FFF2-40B4-BE49-F238E27FC236}">
                <a16:creationId xmlns:a16="http://schemas.microsoft.com/office/drawing/2014/main" id="{565CF5B0-0DB6-BD4F-9C57-B88562044FA8}"/>
              </a:ext>
            </a:extLst>
          </p:cNvPr>
          <p:cNvSpPr txBox="1"/>
          <p:nvPr/>
        </p:nvSpPr>
        <p:spPr>
          <a:xfrm>
            <a:off x="1131342" y="8401265"/>
            <a:ext cx="2522483" cy="215444"/>
          </a:xfrm>
          <a:prstGeom prst="rect">
            <a:avLst/>
          </a:prstGeom>
          <a:noFill/>
        </p:spPr>
        <p:txBody>
          <a:bodyPr wrap="square" rtlCol="0">
            <a:spAutoFit/>
          </a:bodyPr>
          <a:lstStyle/>
          <a:p>
            <a:r>
              <a:rPr kumimoji="1" lang="ja-JP" altLang="en-US" sz="800">
                <a:latin typeface="MS Gothic" panose="020B0609070205080204" pitchFamily="49" charset="-128"/>
                <a:ea typeface="MS Gothic" panose="020B0609070205080204" pitchFamily="49" charset="-128"/>
              </a:rPr>
              <a:t>ひと　　　　あいだ　</a:t>
            </a:r>
            <a:r>
              <a:rPr kumimoji="1" lang="en-US" altLang="ja-JP" sz="800" dirty="0">
                <a:latin typeface="MS Gothic" panose="020B0609070205080204" pitchFamily="49" charset="-128"/>
                <a:ea typeface="MS Gothic" panose="020B0609070205080204" pitchFamily="49" charset="-128"/>
              </a:rPr>
              <a:t> </a:t>
            </a:r>
            <a:r>
              <a:rPr kumimoji="1" lang="ja-JP" altLang="en-US" sz="800">
                <a:latin typeface="MS Gothic" panose="020B0609070205080204" pitchFamily="49" charset="-128"/>
                <a:ea typeface="MS Gothic" panose="020B0609070205080204" pitchFamily="49" charset="-128"/>
              </a:rPr>
              <a:t>　あ</a:t>
            </a:r>
          </a:p>
        </p:txBody>
      </p:sp>
      <p:sp>
        <p:nvSpPr>
          <p:cNvPr id="23" name="テキスト ボックス 22">
            <a:extLst>
              <a:ext uri="{FF2B5EF4-FFF2-40B4-BE49-F238E27FC236}">
                <a16:creationId xmlns:a16="http://schemas.microsoft.com/office/drawing/2014/main" id="{A5EFAFD5-9E6E-2C4C-8CFB-9F51277979FC}"/>
              </a:ext>
            </a:extLst>
          </p:cNvPr>
          <p:cNvSpPr txBox="1"/>
          <p:nvPr/>
        </p:nvSpPr>
        <p:spPr>
          <a:xfrm>
            <a:off x="4269089" y="5442125"/>
            <a:ext cx="2522483" cy="215444"/>
          </a:xfrm>
          <a:prstGeom prst="rect">
            <a:avLst/>
          </a:prstGeom>
          <a:noFill/>
        </p:spPr>
        <p:txBody>
          <a:bodyPr wrap="square" rtlCol="0">
            <a:spAutoFit/>
          </a:bodyPr>
          <a:lstStyle/>
          <a:p>
            <a:r>
              <a:rPr kumimoji="1" lang="ja-JP" altLang="en-US" sz="800">
                <a:latin typeface="MS Gothic" panose="020B0609070205080204" pitchFamily="49" charset="-128"/>
                <a:ea typeface="MS Gothic" panose="020B0609070205080204" pitchFamily="49" charset="-128"/>
              </a:rPr>
              <a:t>て　　　</a:t>
            </a:r>
            <a:r>
              <a:rPr kumimoji="1" lang="en-US" altLang="ja-JP" sz="800" dirty="0">
                <a:latin typeface="MS Gothic" panose="020B0609070205080204" pitchFamily="49" charset="-128"/>
                <a:ea typeface="MS Gothic" panose="020B0609070205080204" pitchFamily="49" charset="-128"/>
              </a:rPr>
              <a:t> </a:t>
            </a:r>
            <a:r>
              <a:rPr kumimoji="1" lang="ja-JP" altLang="en-US" sz="800">
                <a:latin typeface="MS Gothic" panose="020B0609070205080204" pitchFamily="49" charset="-128"/>
                <a:ea typeface="MS Gothic" panose="020B0609070205080204" pitchFamily="49" charset="-128"/>
              </a:rPr>
              <a:t>あら</a:t>
            </a:r>
          </a:p>
        </p:txBody>
      </p:sp>
    </p:spTree>
    <p:extLst>
      <p:ext uri="{BB962C8B-B14F-4D97-AF65-F5344CB8AC3E}">
        <p14:creationId xmlns:p14="http://schemas.microsoft.com/office/powerpoint/2010/main" val="102579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ィック, 抽象, 挿絵 が含まれている画像&#10;&#10;自動的に生成された説明">
            <a:extLst>
              <a:ext uri="{FF2B5EF4-FFF2-40B4-BE49-F238E27FC236}">
                <a16:creationId xmlns:a16="http://schemas.microsoft.com/office/drawing/2014/main" id="{4A140F55-0C99-6840-A3E0-93D046305244}"/>
              </a:ext>
            </a:extLst>
          </p:cNvPr>
          <p:cNvPicPr>
            <a:picLocks noChangeAspect="1"/>
          </p:cNvPicPr>
          <p:nvPr/>
        </p:nvPicPr>
        <p:blipFill>
          <a:blip r:embed="rId2"/>
          <a:stretch>
            <a:fillRect/>
          </a:stretch>
        </p:blipFill>
        <p:spPr>
          <a:xfrm>
            <a:off x="1185372" y="2472196"/>
            <a:ext cx="1329405" cy="1329405"/>
          </a:xfrm>
          <a:prstGeom prst="rect">
            <a:avLst/>
          </a:prstGeom>
        </p:spPr>
      </p:pic>
      <p:pic>
        <p:nvPicPr>
          <p:cNvPr id="11" name="図 10" descr="挿絵, プレート が含まれている画像&#10;&#10;自動的に生成された説明">
            <a:extLst>
              <a:ext uri="{FF2B5EF4-FFF2-40B4-BE49-F238E27FC236}">
                <a16:creationId xmlns:a16="http://schemas.microsoft.com/office/drawing/2014/main" id="{84560687-D4C7-C040-AD54-83F8B1355B40}"/>
              </a:ext>
            </a:extLst>
          </p:cNvPr>
          <p:cNvPicPr>
            <a:picLocks noChangeAspect="1"/>
          </p:cNvPicPr>
          <p:nvPr/>
        </p:nvPicPr>
        <p:blipFill>
          <a:blip r:embed="rId3"/>
          <a:stretch>
            <a:fillRect/>
          </a:stretch>
        </p:blipFill>
        <p:spPr>
          <a:xfrm>
            <a:off x="1185372" y="4220471"/>
            <a:ext cx="1329405" cy="1329405"/>
          </a:xfrm>
          <a:prstGeom prst="rect">
            <a:avLst/>
          </a:prstGeom>
        </p:spPr>
      </p:pic>
      <p:sp>
        <p:nvSpPr>
          <p:cNvPr id="16" name="角丸四角形 15">
            <a:extLst>
              <a:ext uri="{FF2B5EF4-FFF2-40B4-BE49-F238E27FC236}">
                <a16:creationId xmlns:a16="http://schemas.microsoft.com/office/drawing/2014/main" id="{50FCD553-B90C-1D47-BE44-324A73775C22}"/>
              </a:ext>
            </a:extLst>
          </p:cNvPr>
          <p:cNvSpPr/>
          <p:nvPr/>
        </p:nvSpPr>
        <p:spPr>
          <a:xfrm>
            <a:off x="623199" y="2104191"/>
            <a:ext cx="6302258" cy="7370009"/>
          </a:xfrm>
          <a:prstGeom prst="roundRect">
            <a:avLst>
              <a:gd name="adj" fmla="val 5585"/>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7" name="正方形/長方形 16">
            <a:extLst>
              <a:ext uri="{FF2B5EF4-FFF2-40B4-BE49-F238E27FC236}">
                <a16:creationId xmlns:a16="http://schemas.microsoft.com/office/drawing/2014/main" id="{3F597878-3CE8-B849-A5B3-1947EB224231}"/>
              </a:ext>
            </a:extLst>
          </p:cNvPr>
          <p:cNvSpPr/>
          <p:nvPr/>
        </p:nvSpPr>
        <p:spPr>
          <a:xfrm>
            <a:off x="1368586" y="370990"/>
            <a:ext cx="4801314" cy="400110"/>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新型コロナウイルス感染症対策について</a:t>
            </a:r>
          </a:p>
        </p:txBody>
      </p:sp>
      <p:sp>
        <p:nvSpPr>
          <p:cNvPr id="18" name="テキスト ボックス 17">
            <a:extLst>
              <a:ext uri="{FF2B5EF4-FFF2-40B4-BE49-F238E27FC236}">
                <a16:creationId xmlns:a16="http://schemas.microsoft.com/office/drawing/2014/main" id="{C32D014F-F620-AF42-ABEF-AAAB152E03DD}"/>
              </a:ext>
            </a:extLst>
          </p:cNvPr>
          <p:cNvSpPr txBox="1"/>
          <p:nvPr/>
        </p:nvSpPr>
        <p:spPr>
          <a:xfrm>
            <a:off x="1368586" y="1011215"/>
            <a:ext cx="4808235" cy="646331"/>
          </a:xfrm>
          <a:prstGeom prst="rect">
            <a:avLst/>
          </a:prstGeom>
          <a:noFill/>
        </p:spPr>
        <p:txBody>
          <a:bodyPr wrap="square" rtlCol="0">
            <a:spAutoFit/>
          </a:bodyPr>
          <a:lstStyle/>
          <a:p>
            <a:pPr algn="ctr"/>
            <a:r>
              <a:rPr kumimoji="1" lang="ja-JP" altLang="en-US" sz="3600">
                <a:latin typeface="MS Gothic" panose="020B0609070205080204" pitchFamily="49" charset="-128"/>
                <a:ea typeface="MS Gothic" panose="020B0609070205080204" pitchFamily="49" charset="-128"/>
              </a:rPr>
              <a:t>入館時のお願い</a:t>
            </a:r>
          </a:p>
        </p:txBody>
      </p:sp>
      <p:sp>
        <p:nvSpPr>
          <p:cNvPr id="19" name="テキスト ボックス 18">
            <a:extLst>
              <a:ext uri="{FF2B5EF4-FFF2-40B4-BE49-F238E27FC236}">
                <a16:creationId xmlns:a16="http://schemas.microsoft.com/office/drawing/2014/main" id="{60B29201-34B7-994B-94EE-DBD6F7D28EF4}"/>
              </a:ext>
            </a:extLst>
          </p:cNvPr>
          <p:cNvSpPr txBox="1"/>
          <p:nvPr/>
        </p:nvSpPr>
        <p:spPr>
          <a:xfrm>
            <a:off x="1882737" y="9689859"/>
            <a:ext cx="3862160" cy="646331"/>
          </a:xfrm>
          <a:prstGeom prst="rect">
            <a:avLst/>
          </a:prstGeom>
          <a:noFill/>
        </p:spPr>
        <p:txBody>
          <a:bodyPr wrap="square" rtlCol="0">
            <a:spAutoFit/>
          </a:bodyPr>
          <a:lstStyle/>
          <a:p>
            <a:pPr algn="ctr"/>
            <a:r>
              <a:rPr kumimoji="1" lang="ja-JP" altLang="en-US" sz="3600">
                <a:latin typeface="MS Gothic" panose="020B0609070205080204" pitchFamily="49" charset="-128"/>
                <a:ea typeface="MS Gothic" panose="020B0609070205080204" pitchFamily="49" charset="-128"/>
              </a:rPr>
              <a:t>〇〇株式会社</a:t>
            </a:r>
          </a:p>
        </p:txBody>
      </p:sp>
      <p:sp>
        <p:nvSpPr>
          <p:cNvPr id="21" name="正方形/長方形 20">
            <a:extLst>
              <a:ext uri="{FF2B5EF4-FFF2-40B4-BE49-F238E27FC236}">
                <a16:creationId xmlns:a16="http://schemas.microsoft.com/office/drawing/2014/main" id="{BEAFCDED-1FFA-2244-85A3-7C90A7D6EF7D}"/>
              </a:ext>
            </a:extLst>
          </p:cNvPr>
          <p:cNvSpPr/>
          <p:nvPr/>
        </p:nvSpPr>
        <p:spPr>
          <a:xfrm>
            <a:off x="2694986" y="2828770"/>
            <a:ext cx="3518912"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マスクを着用をお願いします</a:t>
            </a:r>
          </a:p>
        </p:txBody>
      </p:sp>
      <p:sp>
        <p:nvSpPr>
          <p:cNvPr id="22" name="正方形/長方形 21">
            <a:extLst>
              <a:ext uri="{FF2B5EF4-FFF2-40B4-BE49-F238E27FC236}">
                <a16:creationId xmlns:a16="http://schemas.microsoft.com/office/drawing/2014/main" id="{32FB68DC-5466-824B-B08E-E7AE65577595}"/>
              </a:ext>
            </a:extLst>
          </p:cNvPr>
          <p:cNvSpPr/>
          <p:nvPr/>
        </p:nvSpPr>
        <p:spPr>
          <a:xfrm>
            <a:off x="2694986" y="4566551"/>
            <a:ext cx="3262432" cy="400110"/>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手指の消毒をしてください</a:t>
            </a:r>
          </a:p>
        </p:txBody>
      </p:sp>
      <p:sp>
        <p:nvSpPr>
          <p:cNvPr id="24" name="正方形/長方形 23">
            <a:extLst>
              <a:ext uri="{FF2B5EF4-FFF2-40B4-BE49-F238E27FC236}">
                <a16:creationId xmlns:a16="http://schemas.microsoft.com/office/drawing/2014/main" id="{D51520F2-D1DD-8145-99F5-069C695A80C7}"/>
              </a:ext>
            </a:extLst>
          </p:cNvPr>
          <p:cNvSpPr/>
          <p:nvPr/>
        </p:nvSpPr>
        <p:spPr>
          <a:xfrm>
            <a:off x="2694986" y="6066269"/>
            <a:ext cx="3775393" cy="707886"/>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サーモグラフィーによる検温を</a:t>
            </a:r>
            <a:endParaRPr lang="en-US" altLang="ja-JP" sz="2000" dirty="0">
              <a:latin typeface="MS Gothic" panose="020B0609070205080204" pitchFamily="49" charset="-128"/>
              <a:ea typeface="MS Gothic" panose="020B0609070205080204" pitchFamily="49" charset="-128"/>
            </a:endParaRPr>
          </a:p>
          <a:p>
            <a:r>
              <a:rPr lang="ja-JP" altLang="en-US" sz="2000">
                <a:latin typeface="MS Gothic" panose="020B0609070205080204" pitchFamily="49" charset="-128"/>
                <a:ea typeface="MS Gothic" panose="020B0609070205080204" pitchFamily="49" charset="-128"/>
              </a:rPr>
              <a:t>実施しています</a:t>
            </a:r>
          </a:p>
        </p:txBody>
      </p:sp>
      <p:sp>
        <p:nvSpPr>
          <p:cNvPr id="25" name="正方形/長方形 24">
            <a:extLst>
              <a:ext uri="{FF2B5EF4-FFF2-40B4-BE49-F238E27FC236}">
                <a16:creationId xmlns:a16="http://schemas.microsoft.com/office/drawing/2014/main" id="{91D2A514-E112-AE42-8C59-66D154A789EB}"/>
              </a:ext>
            </a:extLst>
          </p:cNvPr>
          <p:cNvSpPr/>
          <p:nvPr/>
        </p:nvSpPr>
        <p:spPr>
          <a:xfrm>
            <a:off x="2702398" y="7898012"/>
            <a:ext cx="3262432" cy="707886"/>
          </a:xfrm>
          <a:prstGeom prst="rect">
            <a:avLst/>
          </a:prstGeom>
        </p:spPr>
        <p:txBody>
          <a:bodyPr wrap="none">
            <a:spAutoFit/>
          </a:bodyPr>
          <a:lstStyle/>
          <a:p>
            <a:r>
              <a:rPr lang="ja-JP" altLang="en-US" sz="2000">
                <a:latin typeface="MS Gothic" panose="020B0609070205080204" pitchFamily="49" charset="-128"/>
                <a:ea typeface="MS Gothic" panose="020B0609070205080204" pitchFamily="49" charset="-128"/>
              </a:rPr>
              <a:t>ソーシャルディスタンスに</a:t>
            </a:r>
            <a:endParaRPr lang="en-US" altLang="ja-JP" sz="2000" dirty="0">
              <a:latin typeface="MS Gothic" panose="020B0609070205080204" pitchFamily="49" charset="-128"/>
              <a:ea typeface="MS Gothic" panose="020B0609070205080204" pitchFamily="49" charset="-128"/>
            </a:endParaRPr>
          </a:p>
          <a:p>
            <a:r>
              <a:rPr lang="ja-JP" altLang="en-US" sz="2000">
                <a:latin typeface="MS Gothic" panose="020B0609070205080204" pitchFamily="49" charset="-128"/>
                <a:ea typeface="MS Gothic" panose="020B0609070205080204" pitchFamily="49" charset="-128"/>
              </a:rPr>
              <a:t>ご協力ください</a:t>
            </a:r>
          </a:p>
        </p:txBody>
      </p:sp>
      <p:sp>
        <p:nvSpPr>
          <p:cNvPr id="2" name="正方形/長方形 1">
            <a:extLst>
              <a:ext uri="{FF2B5EF4-FFF2-40B4-BE49-F238E27FC236}">
                <a16:creationId xmlns:a16="http://schemas.microsoft.com/office/drawing/2014/main" id="{42FAB554-4B59-AA41-A2A5-F87B54637224}"/>
              </a:ext>
            </a:extLst>
          </p:cNvPr>
          <p:cNvSpPr/>
          <p:nvPr/>
        </p:nvSpPr>
        <p:spPr>
          <a:xfrm>
            <a:off x="982134" y="685771"/>
            <a:ext cx="5621866" cy="307777"/>
          </a:xfrm>
          <a:prstGeom prst="rect">
            <a:avLst/>
          </a:prstGeom>
        </p:spPr>
        <p:txBody>
          <a:bodyPr wrap="square">
            <a:spAutoFit/>
          </a:bodyPr>
          <a:lstStyle/>
          <a:p>
            <a:pPr algn="ctr"/>
            <a:r>
              <a:rPr lang="en" altLang="ja-JP" sz="1400" dirty="0">
                <a:latin typeface="Helvetica" pitchFamily="2" charset="0"/>
              </a:rPr>
              <a:t>About new coronavirus infectious disease measures</a:t>
            </a:r>
            <a:endParaRPr lang="en" altLang="ja-JP" sz="1400" dirty="0">
              <a:effectLst/>
              <a:latin typeface="Helvetica" pitchFamily="2" charset="0"/>
            </a:endParaRPr>
          </a:p>
        </p:txBody>
      </p:sp>
      <p:sp>
        <p:nvSpPr>
          <p:cNvPr id="3" name="正方形/長方形 2">
            <a:extLst>
              <a:ext uri="{FF2B5EF4-FFF2-40B4-BE49-F238E27FC236}">
                <a16:creationId xmlns:a16="http://schemas.microsoft.com/office/drawing/2014/main" id="{55107E91-BFBC-F04C-8E5D-425BA9ACD0AD}"/>
              </a:ext>
            </a:extLst>
          </p:cNvPr>
          <p:cNvSpPr/>
          <p:nvPr/>
        </p:nvSpPr>
        <p:spPr>
          <a:xfrm>
            <a:off x="1822410" y="1567193"/>
            <a:ext cx="3914854" cy="400110"/>
          </a:xfrm>
          <a:prstGeom prst="rect">
            <a:avLst/>
          </a:prstGeom>
        </p:spPr>
        <p:txBody>
          <a:bodyPr wrap="none">
            <a:spAutoFit/>
          </a:bodyPr>
          <a:lstStyle/>
          <a:p>
            <a:pPr algn="ctr"/>
            <a:r>
              <a:rPr lang="en" altLang="ja-JP" sz="2000" dirty="0">
                <a:latin typeface="Helvetica" pitchFamily="2" charset="0"/>
              </a:rPr>
              <a:t>Request at the time of admission</a:t>
            </a:r>
            <a:endParaRPr lang="en" altLang="ja-JP" sz="2000" dirty="0">
              <a:effectLst/>
              <a:latin typeface="Helvetica" pitchFamily="2" charset="0"/>
            </a:endParaRPr>
          </a:p>
        </p:txBody>
      </p:sp>
      <p:sp>
        <p:nvSpPr>
          <p:cNvPr id="4" name="正方形/長方形 3">
            <a:extLst>
              <a:ext uri="{FF2B5EF4-FFF2-40B4-BE49-F238E27FC236}">
                <a16:creationId xmlns:a16="http://schemas.microsoft.com/office/drawing/2014/main" id="{2EA55C94-B6A8-8C4E-8043-DF913AC09E15}"/>
              </a:ext>
            </a:extLst>
          </p:cNvPr>
          <p:cNvSpPr/>
          <p:nvPr/>
        </p:nvSpPr>
        <p:spPr>
          <a:xfrm>
            <a:off x="2768053" y="3156366"/>
            <a:ext cx="2294218" cy="338554"/>
          </a:xfrm>
          <a:prstGeom prst="rect">
            <a:avLst/>
          </a:prstGeom>
        </p:spPr>
        <p:txBody>
          <a:bodyPr wrap="none">
            <a:spAutoFit/>
          </a:bodyPr>
          <a:lstStyle/>
          <a:p>
            <a:r>
              <a:rPr lang="en" altLang="ja-JP" sz="1600" dirty="0">
                <a:latin typeface="Helvetica" pitchFamily="2" charset="0"/>
              </a:rPr>
              <a:t>please wear your mask</a:t>
            </a:r>
            <a:endParaRPr lang="en" altLang="ja-JP" sz="1600" dirty="0">
              <a:effectLst/>
              <a:latin typeface="Helvetica" pitchFamily="2" charset="0"/>
            </a:endParaRPr>
          </a:p>
        </p:txBody>
      </p:sp>
      <p:sp>
        <p:nvSpPr>
          <p:cNvPr id="5" name="テキスト ボックス 4">
            <a:extLst>
              <a:ext uri="{FF2B5EF4-FFF2-40B4-BE49-F238E27FC236}">
                <a16:creationId xmlns:a16="http://schemas.microsoft.com/office/drawing/2014/main" id="{1D80DD11-72B5-AE4A-B64F-91D3F8E6BF3C}"/>
              </a:ext>
            </a:extLst>
          </p:cNvPr>
          <p:cNvSpPr txBox="1"/>
          <p:nvPr/>
        </p:nvSpPr>
        <p:spPr>
          <a:xfrm>
            <a:off x="2705505" y="4889812"/>
            <a:ext cx="3547381" cy="338554"/>
          </a:xfrm>
          <a:prstGeom prst="rect">
            <a:avLst/>
          </a:prstGeom>
          <a:noFill/>
        </p:spPr>
        <p:txBody>
          <a:bodyPr wrap="none" rtlCol="0">
            <a:spAutoFit/>
          </a:bodyPr>
          <a:lstStyle/>
          <a:p>
            <a:r>
              <a:rPr lang="en" altLang="ja-JP" sz="1600" dirty="0">
                <a:latin typeface="Helvetica" pitchFamily="2" charset="0"/>
                <a:ea typeface="MS Gothic" panose="020B0609070205080204" pitchFamily="49" charset="-128"/>
              </a:rPr>
              <a:t>We ask you to use the hand sanitizer</a:t>
            </a:r>
          </a:p>
        </p:txBody>
      </p:sp>
      <p:sp>
        <p:nvSpPr>
          <p:cNvPr id="7" name="テキスト ボックス 6">
            <a:extLst>
              <a:ext uri="{FF2B5EF4-FFF2-40B4-BE49-F238E27FC236}">
                <a16:creationId xmlns:a16="http://schemas.microsoft.com/office/drawing/2014/main" id="{46047258-5A00-9F44-A311-4757832FB972}"/>
              </a:ext>
            </a:extLst>
          </p:cNvPr>
          <p:cNvSpPr txBox="1"/>
          <p:nvPr/>
        </p:nvSpPr>
        <p:spPr>
          <a:xfrm>
            <a:off x="2702398" y="8542674"/>
            <a:ext cx="2904962" cy="338554"/>
          </a:xfrm>
          <a:prstGeom prst="rect">
            <a:avLst/>
          </a:prstGeom>
          <a:noFill/>
        </p:spPr>
        <p:txBody>
          <a:bodyPr wrap="none" rtlCol="0">
            <a:spAutoFit/>
          </a:bodyPr>
          <a:lstStyle/>
          <a:p>
            <a:r>
              <a:rPr lang="en" altLang="ja-JP" sz="1600" dirty="0">
                <a:latin typeface="Helvetica" pitchFamily="2" charset="0"/>
              </a:rPr>
              <a:t>Please Keep social distancing</a:t>
            </a:r>
          </a:p>
        </p:txBody>
      </p:sp>
      <p:pic>
        <p:nvPicPr>
          <p:cNvPr id="20" name="図 19" descr="抽象, 挿絵, 記号 が含まれている画像&#10;&#10;自動的に生成された説明">
            <a:extLst>
              <a:ext uri="{FF2B5EF4-FFF2-40B4-BE49-F238E27FC236}">
                <a16:creationId xmlns:a16="http://schemas.microsoft.com/office/drawing/2014/main" id="{3D020583-BD98-D242-BD2B-FC5962C69C40}"/>
              </a:ext>
            </a:extLst>
          </p:cNvPr>
          <p:cNvPicPr>
            <a:picLocks noChangeAspect="1"/>
          </p:cNvPicPr>
          <p:nvPr/>
        </p:nvPicPr>
        <p:blipFill>
          <a:blip r:embed="rId4"/>
          <a:stretch>
            <a:fillRect/>
          </a:stretch>
        </p:blipFill>
        <p:spPr>
          <a:xfrm>
            <a:off x="1185373" y="5968747"/>
            <a:ext cx="1329406" cy="1329406"/>
          </a:xfrm>
          <a:prstGeom prst="rect">
            <a:avLst/>
          </a:prstGeom>
        </p:spPr>
      </p:pic>
      <p:pic>
        <p:nvPicPr>
          <p:cNvPr id="23" name="図 22" descr="抽象, 挿絵, 記号 が含まれている画像&#10;&#10;自動的に生成された説明">
            <a:extLst>
              <a:ext uri="{FF2B5EF4-FFF2-40B4-BE49-F238E27FC236}">
                <a16:creationId xmlns:a16="http://schemas.microsoft.com/office/drawing/2014/main" id="{72C35CD7-236B-6F44-831C-B20F48ACDA0F}"/>
              </a:ext>
            </a:extLst>
          </p:cNvPr>
          <p:cNvPicPr>
            <a:picLocks noChangeAspect="1"/>
          </p:cNvPicPr>
          <p:nvPr/>
        </p:nvPicPr>
        <p:blipFill>
          <a:blip r:embed="rId5"/>
          <a:stretch>
            <a:fillRect/>
          </a:stretch>
        </p:blipFill>
        <p:spPr>
          <a:xfrm>
            <a:off x="1185372" y="7717022"/>
            <a:ext cx="1305616" cy="1305616"/>
          </a:xfrm>
          <a:prstGeom prst="rect">
            <a:avLst/>
          </a:prstGeom>
        </p:spPr>
      </p:pic>
      <p:sp>
        <p:nvSpPr>
          <p:cNvPr id="8" name="正方形/長方形 7">
            <a:extLst>
              <a:ext uri="{FF2B5EF4-FFF2-40B4-BE49-F238E27FC236}">
                <a16:creationId xmlns:a16="http://schemas.microsoft.com/office/drawing/2014/main" id="{1A50E5F1-AAFC-9D4B-936C-15D9D47D0BBD}"/>
              </a:ext>
            </a:extLst>
          </p:cNvPr>
          <p:cNvSpPr/>
          <p:nvPr/>
        </p:nvSpPr>
        <p:spPr>
          <a:xfrm>
            <a:off x="2682571" y="6753201"/>
            <a:ext cx="4253906" cy="584775"/>
          </a:xfrm>
          <a:prstGeom prst="rect">
            <a:avLst/>
          </a:prstGeom>
        </p:spPr>
        <p:txBody>
          <a:bodyPr wrap="square">
            <a:spAutoFit/>
          </a:bodyPr>
          <a:lstStyle/>
          <a:p>
            <a:r>
              <a:rPr lang="en" altLang="ja-JP" sz="1600" dirty="0">
                <a:solidFill>
                  <a:srgbClr val="222222"/>
                </a:solidFill>
                <a:latin typeface="Helvetica" pitchFamily="2" charset="0"/>
              </a:rPr>
              <a:t>We measure your body temperature </a:t>
            </a:r>
          </a:p>
          <a:p>
            <a:r>
              <a:rPr lang="en" altLang="ja-JP" sz="1600" dirty="0">
                <a:solidFill>
                  <a:srgbClr val="222222"/>
                </a:solidFill>
                <a:latin typeface="Helvetica" pitchFamily="2" charset="0"/>
              </a:rPr>
              <a:t>with thermography</a:t>
            </a:r>
            <a:endParaRPr lang="ja-JP" altLang="en-US" sz="1600">
              <a:latin typeface="Helvetica" pitchFamily="2" charset="0"/>
            </a:endParaRPr>
          </a:p>
        </p:txBody>
      </p:sp>
    </p:spTree>
    <p:extLst>
      <p:ext uri="{BB962C8B-B14F-4D97-AF65-F5344CB8AC3E}">
        <p14:creationId xmlns:p14="http://schemas.microsoft.com/office/powerpoint/2010/main" val="2265214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ィック, 抽象, 挿絵 が含まれている画像&#10;&#10;自動的に生成された説明">
            <a:extLst>
              <a:ext uri="{FF2B5EF4-FFF2-40B4-BE49-F238E27FC236}">
                <a16:creationId xmlns:a16="http://schemas.microsoft.com/office/drawing/2014/main" id="{4A140F55-0C99-6840-A3E0-93D046305244}"/>
              </a:ext>
            </a:extLst>
          </p:cNvPr>
          <p:cNvPicPr>
            <a:picLocks noChangeAspect="1"/>
          </p:cNvPicPr>
          <p:nvPr/>
        </p:nvPicPr>
        <p:blipFill>
          <a:blip r:embed="rId2"/>
          <a:stretch>
            <a:fillRect/>
          </a:stretch>
        </p:blipFill>
        <p:spPr>
          <a:xfrm>
            <a:off x="1092873" y="1611173"/>
            <a:ext cx="1466027" cy="1466027"/>
          </a:xfrm>
          <a:prstGeom prst="rect">
            <a:avLst/>
          </a:prstGeom>
        </p:spPr>
      </p:pic>
      <p:pic>
        <p:nvPicPr>
          <p:cNvPr id="11" name="図 10" descr="挿絵, プレート が含まれている画像&#10;&#10;自動的に生成された説明">
            <a:extLst>
              <a:ext uri="{FF2B5EF4-FFF2-40B4-BE49-F238E27FC236}">
                <a16:creationId xmlns:a16="http://schemas.microsoft.com/office/drawing/2014/main" id="{84560687-D4C7-C040-AD54-83F8B1355B40}"/>
              </a:ext>
            </a:extLst>
          </p:cNvPr>
          <p:cNvPicPr>
            <a:picLocks noChangeAspect="1"/>
          </p:cNvPicPr>
          <p:nvPr/>
        </p:nvPicPr>
        <p:blipFill>
          <a:blip r:embed="rId3"/>
          <a:stretch>
            <a:fillRect/>
          </a:stretch>
        </p:blipFill>
        <p:spPr>
          <a:xfrm>
            <a:off x="1092873" y="3565112"/>
            <a:ext cx="1466027" cy="1466027"/>
          </a:xfrm>
          <a:prstGeom prst="rect">
            <a:avLst/>
          </a:prstGeom>
        </p:spPr>
      </p:pic>
      <p:pic>
        <p:nvPicPr>
          <p:cNvPr id="13" name="図 12" descr="抽象, 挿絵, 記号 が含まれている画像&#10;&#10;自動的に生成された説明">
            <a:extLst>
              <a:ext uri="{FF2B5EF4-FFF2-40B4-BE49-F238E27FC236}">
                <a16:creationId xmlns:a16="http://schemas.microsoft.com/office/drawing/2014/main" id="{C2AD4468-B63E-054E-9905-1A738D568EE1}"/>
              </a:ext>
            </a:extLst>
          </p:cNvPr>
          <p:cNvPicPr>
            <a:picLocks noChangeAspect="1"/>
          </p:cNvPicPr>
          <p:nvPr/>
        </p:nvPicPr>
        <p:blipFill>
          <a:blip r:embed="rId4"/>
          <a:stretch>
            <a:fillRect/>
          </a:stretch>
        </p:blipFill>
        <p:spPr>
          <a:xfrm>
            <a:off x="1092873" y="5519048"/>
            <a:ext cx="1466027" cy="1466027"/>
          </a:xfrm>
          <a:prstGeom prst="rect">
            <a:avLst/>
          </a:prstGeom>
        </p:spPr>
      </p:pic>
      <p:sp>
        <p:nvSpPr>
          <p:cNvPr id="16" name="角丸四角形 15">
            <a:extLst>
              <a:ext uri="{FF2B5EF4-FFF2-40B4-BE49-F238E27FC236}">
                <a16:creationId xmlns:a16="http://schemas.microsoft.com/office/drawing/2014/main" id="{50FCD553-B90C-1D47-BE44-324A73775C22}"/>
              </a:ext>
            </a:extLst>
          </p:cNvPr>
          <p:cNvSpPr/>
          <p:nvPr/>
        </p:nvSpPr>
        <p:spPr>
          <a:xfrm>
            <a:off x="627529" y="1308847"/>
            <a:ext cx="6376445" cy="8286805"/>
          </a:xfrm>
          <a:prstGeom prst="roundRect">
            <a:avLst>
              <a:gd name="adj" fmla="val 5585"/>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pic>
        <p:nvPicPr>
          <p:cNvPr id="15" name="図 14" descr="挿絵, 部屋 が含まれている画像&#10;&#10;自動的に生成された説明">
            <a:extLst>
              <a:ext uri="{FF2B5EF4-FFF2-40B4-BE49-F238E27FC236}">
                <a16:creationId xmlns:a16="http://schemas.microsoft.com/office/drawing/2014/main" id="{C2AEA61C-0E68-8A4F-81B9-2D32B0843606}"/>
              </a:ext>
            </a:extLst>
          </p:cNvPr>
          <p:cNvPicPr>
            <a:picLocks noChangeAspect="1"/>
          </p:cNvPicPr>
          <p:nvPr/>
        </p:nvPicPr>
        <p:blipFill>
          <a:blip r:embed="rId5"/>
          <a:stretch>
            <a:fillRect/>
          </a:stretch>
        </p:blipFill>
        <p:spPr>
          <a:xfrm>
            <a:off x="1092873" y="7446596"/>
            <a:ext cx="1466027" cy="1466027"/>
          </a:xfrm>
          <a:prstGeom prst="rect">
            <a:avLst/>
          </a:prstGeom>
        </p:spPr>
      </p:pic>
      <p:sp>
        <p:nvSpPr>
          <p:cNvPr id="17" name="正方形/長方形 16">
            <a:extLst>
              <a:ext uri="{FF2B5EF4-FFF2-40B4-BE49-F238E27FC236}">
                <a16:creationId xmlns:a16="http://schemas.microsoft.com/office/drawing/2014/main" id="{3F597878-3CE8-B849-A5B3-1947EB224231}"/>
              </a:ext>
            </a:extLst>
          </p:cNvPr>
          <p:cNvSpPr/>
          <p:nvPr/>
        </p:nvSpPr>
        <p:spPr>
          <a:xfrm>
            <a:off x="1290735" y="322162"/>
            <a:ext cx="5057795" cy="707886"/>
          </a:xfrm>
          <a:prstGeom prst="rect">
            <a:avLst/>
          </a:prstGeom>
        </p:spPr>
        <p:txBody>
          <a:bodyPr wrap="none">
            <a:spAutoFit/>
          </a:bodyPr>
          <a:lstStyle/>
          <a:p>
            <a:pPr algn="ctr"/>
            <a:r>
              <a:rPr lang="ja-JP" altLang="en-US" sz="2000">
                <a:latin typeface="MS Gothic" panose="020B0609070205080204" pitchFamily="49" charset="-128"/>
                <a:ea typeface="MS Gothic" panose="020B0609070205080204" pitchFamily="49" charset="-128"/>
              </a:rPr>
              <a:t>その他のピクトグラム</a:t>
            </a:r>
            <a:endParaRPr lang="en-US" altLang="ja-JP" sz="2000" dirty="0">
              <a:latin typeface="MS Gothic" panose="020B0609070205080204" pitchFamily="49" charset="-128"/>
              <a:ea typeface="MS Gothic" panose="020B0609070205080204" pitchFamily="49" charset="-128"/>
            </a:endParaRPr>
          </a:p>
          <a:p>
            <a:pPr algn="ctr"/>
            <a:r>
              <a:rPr lang="ja-JP" altLang="en-US" sz="2000">
                <a:latin typeface="MS Gothic" panose="020B0609070205080204" pitchFamily="49" charset="-128"/>
                <a:ea typeface="MS Gothic" panose="020B0609070205080204" pitchFamily="49" charset="-128"/>
              </a:rPr>
              <a:t>必要に応じて入れ替えてお使いください。</a:t>
            </a:r>
            <a:endParaRPr lang="en-US" altLang="ja-JP" sz="2000" dirty="0">
              <a:latin typeface="MS Gothic" panose="020B0609070205080204" pitchFamily="49" charset="-128"/>
              <a:ea typeface="MS Gothic" panose="020B0609070205080204" pitchFamily="49" charset="-128"/>
            </a:endParaRPr>
          </a:p>
        </p:txBody>
      </p:sp>
      <p:pic>
        <p:nvPicPr>
          <p:cNvPr id="3" name="図 2" descr="挿絵 が含まれている画像&#10;&#10;自動的に生成された説明">
            <a:extLst>
              <a:ext uri="{FF2B5EF4-FFF2-40B4-BE49-F238E27FC236}">
                <a16:creationId xmlns:a16="http://schemas.microsoft.com/office/drawing/2014/main" id="{C6F69909-4D28-2046-8CF6-B395E21B59C1}"/>
              </a:ext>
            </a:extLst>
          </p:cNvPr>
          <p:cNvPicPr>
            <a:picLocks noChangeAspect="1"/>
          </p:cNvPicPr>
          <p:nvPr/>
        </p:nvPicPr>
        <p:blipFill>
          <a:blip r:embed="rId6"/>
          <a:stretch>
            <a:fillRect/>
          </a:stretch>
        </p:blipFill>
        <p:spPr>
          <a:xfrm>
            <a:off x="3113567" y="1641673"/>
            <a:ext cx="1449686" cy="1449686"/>
          </a:xfrm>
          <a:prstGeom prst="rect">
            <a:avLst/>
          </a:prstGeom>
        </p:spPr>
      </p:pic>
      <p:pic>
        <p:nvPicPr>
          <p:cNvPr id="5" name="図 4" descr="抽象, 挿絵, シャツ が含まれている画像&#10;&#10;自動的に生成された説明">
            <a:extLst>
              <a:ext uri="{FF2B5EF4-FFF2-40B4-BE49-F238E27FC236}">
                <a16:creationId xmlns:a16="http://schemas.microsoft.com/office/drawing/2014/main" id="{56FC2097-E347-0F4B-843B-128D892C30C0}"/>
              </a:ext>
            </a:extLst>
          </p:cNvPr>
          <p:cNvPicPr>
            <a:picLocks noChangeAspect="1"/>
          </p:cNvPicPr>
          <p:nvPr/>
        </p:nvPicPr>
        <p:blipFill>
          <a:blip r:embed="rId7"/>
          <a:stretch>
            <a:fillRect/>
          </a:stretch>
        </p:blipFill>
        <p:spPr>
          <a:xfrm>
            <a:off x="5114352" y="1627516"/>
            <a:ext cx="1449686" cy="1449686"/>
          </a:xfrm>
          <a:prstGeom prst="rect">
            <a:avLst/>
          </a:prstGeom>
        </p:spPr>
      </p:pic>
      <p:pic>
        <p:nvPicPr>
          <p:cNvPr id="7" name="図 6" descr="抽象, 挿絵, 光 が含まれている画像&#10;&#10;自動的に生成された説明">
            <a:extLst>
              <a:ext uri="{FF2B5EF4-FFF2-40B4-BE49-F238E27FC236}">
                <a16:creationId xmlns:a16="http://schemas.microsoft.com/office/drawing/2014/main" id="{0322657A-4AD7-894F-B491-A683ABC55FCC}"/>
              </a:ext>
            </a:extLst>
          </p:cNvPr>
          <p:cNvPicPr>
            <a:picLocks noChangeAspect="1"/>
          </p:cNvPicPr>
          <p:nvPr/>
        </p:nvPicPr>
        <p:blipFill>
          <a:blip r:embed="rId8"/>
          <a:stretch>
            <a:fillRect/>
          </a:stretch>
        </p:blipFill>
        <p:spPr>
          <a:xfrm>
            <a:off x="5114352" y="7481367"/>
            <a:ext cx="1449686" cy="1449686"/>
          </a:xfrm>
          <a:prstGeom prst="rect">
            <a:avLst/>
          </a:prstGeom>
        </p:spPr>
      </p:pic>
      <p:pic>
        <p:nvPicPr>
          <p:cNvPr id="14" name="図 13" descr="抽象, 挿絵, 記号 が含まれている画像&#10;&#10;自動的に生成された説明">
            <a:extLst>
              <a:ext uri="{FF2B5EF4-FFF2-40B4-BE49-F238E27FC236}">
                <a16:creationId xmlns:a16="http://schemas.microsoft.com/office/drawing/2014/main" id="{958A4527-307A-2448-85C5-9E976E558B68}"/>
              </a:ext>
            </a:extLst>
          </p:cNvPr>
          <p:cNvPicPr>
            <a:picLocks noChangeAspect="1"/>
          </p:cNvPicPr>
          <p:nvPr/>
        </p:nvPicPr>
        <p:blipFill>
          <a:blip r:embed="rId9"/>
          <a:stretch>
            <a:fillRect/>
          </a:stretch>
        </p:blipFill>
        <p:spPr>
          <a:xfrm>
            <a:off x="3113567" y="7481367"/>
            <a:ext cx="1449686" cy="1449686"/>
          </a:xfrm>
          <a:prstGeom prst="rect">
            <a:avLst/>
          </a:prstGeom>
        </p:spPr>
      </p:pic>
      <p:pic>
        <p:nvPicPr>
          <p:cNvPr id="23" name="図 22" descr="食品 が含まれている画像&#10;&#10;自動的に生成された説明">
            <a:extLst>
              <a:ext uri="{FF2B5EF4-FFF2-40B4-BE49-F238E27FC236}">
                <a16:creationId xmlns:a16="http://schemas.microsoft.com/office/drawing/2014/main" id="{DBDA102C-E96B-5245-9E45-1E6A025F1E36}"/>
              </a:ext>
            </a:extLst>
          </p:cNvPr>
          <p:cNvPicPr>
            <a:picLocks noChangeAspect="1"/>
          </p:cNvPicPr>
          <p:nvPr/>
        </p:nvPicPr>
        <p:blipFill>
          <a:blip r:embed="rId10"/>
          <a:stretch>
            <a:fillRect/>
          </a:stretch>
        </p:blipFill>
        <p:spPr>
          <a:xfrm>
            <a:off x="3113567" y="3587597"/>
            <a:ext cx="1449686" cy="1449686"/>
          </a:xfrm>
          <a:prstGeom prst="rect">
            <a:avLst/>
          </a:prstGeom>
        </p:spPr>
      </p:pic>
      <p:pic>
        <p:nvPicPr>
          <p:cNvPr id="27" name="図 26" descr="抽象, 挿絵 が含まれている画像&#10;&#10;自動的に生成された説明">
            <a:extLst>
              <a:ext uri="{FF2B5EF4-FFF2-40B4-BE49-F238E27FC236}">
                <a16:creationId xmlns:a16="http://schemas.microsoft.com/office/drawing/2014/main" id="{1DD41210-71FE-CB40-9A24-5CF5AD4EF081}"/>
              </a:ext>
            </a:extLst>
          </p:cNvPr>
          <p:cNvPicPr>
            <a:picLocks noChangeAspect="1"/>
          </p:cNvPicPr>
          <p:nvPr/>
        </p:nvPicPr>
        <p:blipFill>
          <a:blip r:embed="rId11"/>
          <a:stretch>
            <a:fillRect/>
          </a:stretch>
        </p:blipFill>
        <p:spPr>
          <a:xfrm>
            <a:off x="5114352" y="3587597"/>
            <a:ext cx="1449686" cy="1449686"/>
          </a:xfrm>
          <a:prstGeom prst="rect">
            <a:avLst/>
          </a:prstGeom>
        </p:spPr>
      </p:pic>
      <p:pic>
        <p:nvPicPr>
          <p:cNvPr id="29" name="図 28" descr="抽象, グラフィック, 挿絵, プレート が含まれている画像&#10;&#10;自動的に生成された説明">
            <a:extLst>
              <a:ext uri="{FF2B5EF4-FFF2-40B4-BE49-F238E27FC236}">
                <a16:creationId xmlns:a16="http://schemas.microsoft.com/office/drawing/2014/main" id="{2E784392-FB9A-6544-86CC-E71B67299FF7}"/>
              </a:ext>
            </a:extLst>
          </p:cNvPr>
          <p:cNvPicPr>
            <a:picLocks noChangeAspect="1"/>
          </p:cNvPicPr>
          <p:nvPr/>
        </p:nvPicPr>
        <p:blipFill>
          <a:blip r:embed="rId12"/>
          <a:stretch>
            <a:fillRect/>
          </a:stretch>
        </p:blipFill>
        <p:spPr>
          <a:xfrm>
            <a:off x="5114352" y="5547676"/>
            <a:ext cx="1449686" cy="1449686"/>
          </a:xfrm>
          <a:prstGeom prst="rect">
            <a:avLst/>
          </a:prstGeom>
        </p:spPr>
      </p:pic>
      <p:pic>
        <p:nvPicPr>
          <p:cNvPr id="31" name="図 30" descr="抽象, グラフィック, 挿絵, 記号 が含まれている画像&#10;&#10;自動的に生成された説明">
            <a:extLst>
              <a:ext uri="{FF2B5EF4-FFF2-40B4-BE49-F238E27FC236}">
                <a16:creationId xmlns:a16="http://schemas.microsoft.com/office/drawing/2014/main" id="{AA80D733-5B20-134A-8107-B6411F20668A}"/>
              </a:ext>
            </a:extLst>
          </p:cNvPr>
          <p:cNvPicPr>
            <a:picLocks noChangeAspect="1"/>
          </p:cNvPicPr>
          <p:nvPr/>
        </p:nvPicPr>
        <p:blipFill>
          <a:blip r:embed="rId13"/>
          <a:stretch>
            <a:fillRect/>
          </a:stretch>
        </p:blipFill>
        <p:spPr>
          <a:xfrm>
            <a:off x="3113567" y="5535391"/>
            <a:ext cx="1449686" cy="1449686"/>
          </a:xfrm>
          <a:prstGeom prst="rect">
            <a:avLst/>
          </a:prstGeom>
        </p:spPr>
      </p:pic>
      <p:sp>
        <p:nvSpPr>
          <p:cNvPr id="32" name="テキスト ボックス 31">
            <a:extLst>
              <a:ext uri="{FF2B5EF4-FFF2-40B4-BE49-F238E27FC236}">
                <a16:creationId xmlns:a16="http://schemas.microsoft.com/office/drawing/2014/main" id="{88EA2970-279F-D54E-B785-583C4A603EB6}"/>
              </a:ext>
            </a:extLst>
          </p:cNvPr>
          <p:cNvSpPr txBox="1"/>
          <p:nvPr/>
        </p:nvSpPr>
        <p:spPr>
          <a:xfrm>
            <a:off x="1048799" y="3084023"/>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マスクの着用</a:t>
            </a:r>
          </a:p>
        </p:txBody>
      </p:sp>
      <p:sp>
        <p:nvSpPr>
          <p:cNvPr id="33" name="テキスト ボックス 32">
            <a:extLst>
              <a:ext uri="{FF2B5EF4-FFF2-40B4-BE49-F238E27FC236}">
                <a16:creationId xmlns:a16="http://schemas.microsoft.com/office/drawing/2014/main" id="{D57E0644-8398-894B-8ACE-E6BD5B5BF293}"/>
              </a:ext>
            </a:extLst>
          </p:cNvPr>
          <p:cNvSpPr txBox="1"/>
          <p:nvPr/>
        </p:nvSpPr>
        <p:spPr>
          <a:xfrm>
            <a:off x="3092955" y="3084023"/>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うがい</a:t>
            </a:r>
          </a:p>
        </p:txBody>
      </p:sp>
      <p:sp>
        <p:nvSpPr>
          <p:cNvPr id="34" name="テキスト ボックス 33">
            <a:extLst>
              <a:ext uri="{FF2B5EF4-FFF2-40B4-BE49-F238E27FC236}">
                <a16:creationId xmlns:a16="http://schemas.microsoft.com/office/drawing/2014/main" id="{F51D40D7-BBE4-5D46-99CE-5D783035245C}"/>
              </a:ext>
            </a:extLst>
          </p:cNvPr>
          <p:cNvSpPr txBox="1"/>
          <p:nvPr/>
        </p:nvSpPr>
        <p:spPr>
          <a:xfrm>
            <a:off x="5094277" y="3084023"/>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換気</a:t>
            </a:r>
          </a:p>
        </p:txBody>
      </p:sp>
      <p:sp>
        <p:nvSpPr>
          <p:cNvPr id="36" name="テキスト ボックス 35">
            <a:extLst>
              <a:ext uri="{FF2B5EF4-FFF2-40B4-BE49-F238E27FC236}">
                <a16:creationId xmlns:a16="http://schemas.microsoft.com/office/drawing/2014/main" id="{CBE791A1-EF16-0848-BCC7-3EC47AD75FF9}"/>
              </a:ext>
            </a:extLst>
          </p:cNvPr>
          <p:cNvSpPr txBox="1"/>
          <p:nvPr/>
        </p:nvSpPr>
        <p:spPr>
          <a:xfrm>
            <a:off x="3092955" y="5035630"/>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手洗い</a:t>
            </a:r>
          </a:p>
        </p:txBody>
      </p:sp>
      <p:sp>
        <p:nvSpPr>
          <p:cNvPr id="37" name="テキスト ボックス 36">
            <a:extLst>
              <a:ext uri="{FF2B5EF4-FFF2-40B4-BE49-F238E27FC236}">
                <a16:creationId xmlns:a16="http://schemas.microsoft.com/office/drawing/2014/main" id="{13FE9ED1-729F-1548-AA70-70C547035EC6}"/>
              </a:ext>
            </a:extLst>
          </p:cNvPr>
          <p:cNvSpPr txBox="1"/>
          <p:nvPr/>
        </p:nvSpPr>
        <p:spPr>
          <a:xfrm>
            <a:off x="1048799" y="5035630"/>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手指の消毒</a:t>
            </a:r>
          </a:p>
        </p:txBody>
      </p:sp>
      <p:sp>
        <p:nvSpPr>
          <p:cNvPr id="38" name="テキスト ボックス 37">
            <a:extLst>
              <a:ext uri="{FF2B5EF4-FFF2-40B4-BE49-F238E27FC236}">
                <a16:creationId xmlns:a16="http://schemas.microsoft.com/office/drawing/2014/main" id="{9CD64A1B-479E-8F49-A3E2-20C0B53B1936}"/>
              </a:ext>
            </a:extLst>
          </p:cNvPr>
          <p:cNvSpPr txBox="1"/>
          <p:nvPr/>
        </p:nvSpPr>
        <p:spPr>
          <a:xfrm>
            <a:off x="1048799" y="8943998"/>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検温を実施中</a:t>
            </a:r>
          </a:p>
        </p:txBody>
      </p:sp>
      <p:sp>
        <p:nvSpPr>
          <p:cNvPr id="39" name="テキスト ボックス 38">
            <a:extLst>
              <a:ext uri="{FF2B5EF4-FFF2-40B4-BE49-F238E27FC236}">
                <a16:creationId xmlns:a16="http://schemas.microsoft.com/office/drawing/2014/main" id="{AF6F39F7-42CE-FE4D-BB83-01A211313261}"/>
              </a:ext>
            </a:extLst>
          </p:cNvPr>
          <p:cNvSpPr txBox="1"/>
          <p:nvPr/>
        </p:nvSpPr>
        <p:spPr>
          <a:xfrm>
            <a:off x="5094277" y="8971732"/>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検温</a:t>
            </a:r>
          </a:p>
        </p:txBody>
      </p:sp>
      <p:sp>
        <p:nvSpPr>
          <p:cNvPr id="44" name="テキスト ボックス 43">
            <a:extLst>
              <a:ext uri="{FF2B5EF4-FFF2-40B4-BE49-F238E27FC236}">
                <a16:creationId xmlns:a16="http://schemas.microsoft.com/office/drawing/2014/main" id="{1257F0A5-03EC-B74A-BF1F-403C3FAB6D77}"/>
              </a:ext>
            </a:extLst>
          </p:cNvPr>
          <p:cNvSpPr txBox="1"/>
          <p:nvPr/>
        </p:nvSpPr>
        <p:spPr>
          <a:xfrm>
            <a:off x="5094277" y="5035630"/>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手洗い</a:t>
            </a:r>
          </a:p>
        </p:txBody>
      </p:sp>
      <p:sp>
        <p:nvSpPr>
          <p:cNvPr id="45" name="テキスト ボックス 44">
            <a:extLst>
              <a:ext uri="{FF2B5EF4-FFF2-40B4-BE49-F238E27FC236}">
                <a16:creationId xmlns:a16="http://schemas.microsoft.com/office/drawing/2014/main" id="{2F681A48-F492-4F41-B19C-1DDF32A485A7}"/>
              </a:ext>
            </a:extLst>
          </p:cNvPr>
          <p:cNvSpPr txBox="1"/>
          <p:nvPr/>
        </p:nvSpPr>
        <p:spPr>
          <a:xfrm>
            <a:off x="1048799" y="6995211"/>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身体的距離の確保</a:t>
            </a:r>
          </a:p>
        </p:txBody>
      </p:sp>
      <p:sp>
        <p:nvSpPr>
          <p:cNvPr id="46" name="テキスト ボックス 45">
            <a:extLst>
              <a:ext uri="{FF2B5EF4-FFF2-40B4-BE49-F238E27FC236}">
                <a16:creationId xmlns:a16="http://schemas.microsoft.com/office/drawing/2014/main" id="{B5BCAF7D-EB36-B84F-873B-CB62E0FE06B5}"/>
              </a:ext>
            </a:extLst>
          </p:cNvPr>
          <p:cNvSpPr txBox="1"/>
          <p:nvPr/>
        </p:nvSpPr>
        <p:spPr>
          <a:xfrm>
            <a:off x="3092955" y="6995211"/>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身体的距離の確保</a:t>
            </a:r>
          </a:p>
        </p:txBody>
      </p:sp>
      <p:sp>
        <p:nvSpPr>
          <p:cNvPr id="47" name="テキスト ボックス 46">
            <a:extLst>
              <a:ext uri="{FF2B5EF4-FFF2-40B4-BE49-F238E27FC236}">
                <a16:creationId xmlns:a16="http://schemas.microsoft.com/office/drawing/2014/main" id="{BCD19EC3-200C-DD42-8AB9-789405D4B163}"/>
              </a:ext>
            </a:extLst>
          </p:cNvPr>
          <p:cNvSpPr txBox="1"/>
          <p:nvPr/>
        </p:nvSpPr>
        <p:spPr>
          <a:xfrm>
            <a:off x="5094277" y="6995211"/>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身体的距離の確保</a:t>
            </a:r>
          </a:p>
        </p:txBody>
      </p:sp>
      <p:sp>
        <p:nvSpPr>
          <p:cNvPr id="48" name="テキスト ボックス 47">
            <a:extLst>
              <a:ext uri="{FF2B5EF4-FFF2-40B4-BE49-F238E27FC236}">
                <a16:creationId xmlns:a16="http://schemas.microsoft.com/office/drawing/2014/main" id="{6FD1A927-8AC5-2A43-9576-40FCFA746DD9}"/>
              </a:ext>
            </a:extLst>
          </p:cNvPr>
          <p:cNvSpPr txBox="1"/>
          <p:nvPr/>
        </p:nvSpPr>
        <p:spPr>
          <a:xfrm>
            <a:off x="3092955" y="8955963"/>
            <a:ext cx="1471642" cy="276999"/>
          </a:xfrm>
          <a:prstGeom prst="rect">
            <a:avLst/>
          </a:prstGeom>
          <a:noFill/>
        </p:spPr>
        <p:txBody>
          <a:bodyPr wrap="square" rtlCol="0">
            <a:spAutoFit/>
          </a:bodyPr>
          <a:lstStyle/>
          <a:p>
            <a:pPr algn="ctr"/>
            <a:r>
              <a:rPr kumimoji="1" lang="ja-JP" altLang="en-US" sz="1200">
                <a:latin typeface="MS Gothic" panose="020B0609070205080204" pitchFamily="49" charset="-128"/>
                <a:ea typeface="MS Gothic" panose="020B0609070205080204" pitchFamily="49" charset="-128"/>
              </a:rPr>
              <a:t>検温を実施中</a:t>
            </a:r>
          </a:p>
        </p:txBody>
      </p:sp>
      <p:pic>
        <p:nvPicPr>
          <p:cNvPr id="50" name="図 49">
            <a:extLst>
              <a:ext uri="{FF2B5EF4-FFF2-40B4-BE49-F238E27FC236}">
                <a16:creationId xmlns:a16="http://schemas.microsoft.com/office/drawing/2014/main" id="{E0007C9F-4FF4-FD4D-BFC4-1DB473E31676}"/>
              </a:ext>
            </a:extLst>
          </p:cNvPr>
          <p:cNvPicPr>
            <a:picLocks noChangeAspect="1"/>
          </p:cNvPicPr>
          <p:nvPr/>
        </p:nvPicPr>
        <p:blipFill>
          <a:blip r:embed="rId14"/>
          <a:stretch>
            <a:fillRect/>
          </a:stretch>
        </p:blipFill>
        <p:spPr>
          <a:xfrm>
            <a:off x="2033758" y="9973667"/>
            <a:ext cx="3519991" cy="395101"/>
          </a:xfrm>
          <a:prstGeom prst="rect">
            <a:avLst/>
          </a:prstGeom>
        </p:spPr>
      </p:pic>
      <p:sp>
        <p:nvSpPr>
          <p:cNvPr id="51" name="テキスト ボックス 50">
            <a:extLst>
              <a:ext uri="{FF2B5EF4-FFF2-40B4-BE49-F238E27FC236}">
                <a16:creationId xmlns:a16="http://schemas.microsoft.com/office/drawing/2014/main" id="{7679FC20-3B84-1E4A-9E82-B75DE5FEA42F}"/>
              </a:ext>
            </a:extLst>
          </p:cNvPr>
          <p:cNvSpPr txBox="1"/>
          <p:nvPr/>
        </p:nvSpPr>
        <p:spPr>
          <a:xfrm>
            <a:off x="6247822" y="10040648"/>
            <a:ext cx="908970" cy="230832"/>
          </a:xfrm>
          <a:prstGeom prst="rect">
            <a:avLst/>
          </a:prstGeom>
          <a:noFill/>
        </p:spPr>
        <p:txBody>
          <a:bodyPr wrap="square" rtlCol="0">
            <a:spAutoFit/>
          </a:bodyPr>
          <a:lstStyle/>
          <a:p>
            <a:r>
              <a:rPr kumimoji="1" lang="en-US" altLang="ja-JP" sz="900" dirty="0">
                <a:latin typeface="MS Gothic" panose="020B0609070205080204" pitchFamily="49" charset="-128"/>
                <a:ea typeface="MS Gothic" panose="020B0609070205080204" pitchFamily="49" charset="-128"/>
              </a:rPr>
              <a:t>2020.07.17</a:t>
            </a:r>
            <a:endParaRPr kumimoji="1" lang="ja-JP" altLang="en-US" sz="900">
              <a:latin typeface="MS Gothic" panose="020B0609070205080204" pitchFamily="49" charset="-128"/>
              <a:ea typeface="MS Gothic" panose="020B0609070205080204" pitchFamily="49" charset="-128"/>
            </a:endParaRPr>
          </a:p>
        </p:txBody>
      </p:sp>
    </p:spTree>
    <p:extLst>
      <p:ext uri="{BB962C8B-B14F-4D97-AF65-F5344CB8AC3E}">
        <p14:creationId xmlns:p14="http://schemas.microsoft.com/office/powerpoint/2010/main" val="20378923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CA14AB99296434F973F365E6CB3888E" ma:contentTypeVersion="11" ma:contentTypeDescription="新しいドキュメントを作成します。" ma:contentTypeScope="" ma:versionID="fdf89fc7b9eb4615b902bad526d9c8bc">
  <xsd:schema xmlns:xsd="http://www.w3.org/2001/XMLSchema" xmlns:xs="http://www.w3.org/2001/XMLSchema" xmlns:p="http://schemas.microsoft.com/office/2006/metadata/properties" xmlns:ns3="399059cc-d374-4968-a346-147c373536fe" xmlns:ns4="d647b27c-2d4f-4947-980a-f958524e133b" targetNamespace="http://schemas.microsoft.com/office/2006/metadata/properties" ma:root="true" ma:fieldsID="f040a9524966a121888b130dcb416c50" ns3:_="" ns4:_="">
    <xsd:import namespace="399059cc-d374-4968-a346-147c373536fe"/>
    <xsd:import namespace="d647b27c-2d4f-4947-980a-f958524e133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9059cc-d374-4968-a346-147c373536fe"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internalName="SharedWithDetails" ma:readOnly="true">
      <xsd:simpleType>
        <xsd:restriction base="dms:Note">
          <xsd:maxLength value="255"/>
        </xsd:restriction>
      </xsd:simpleType>
    </xsd:element>
    <xsd:element name="SharingHintHash" ma:index="10" nillable="true" ma:displayName="共有のヒントのハッシュ"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47b27c-2d4f-4947-980a-f958524e133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65FA535-5B8F-4BC9-90A9-7362EC914B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9059cc-d374-4968-a346-147c373536fe"/>
    <ds:schemaRef ds:uri="d647b27c-2d4f-4947-980a-f958524e13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46F21B-941E-42E8-8AEB-FE3CA5D2685A}">
  <ds:schemaRefs>
    <ds:schemaRef ds:uri="http://schemas.microsoft.com/sharepoint/v3/contenttype/forms"/>
  </ds:schemaRefs>
</ds:datastoreItem>
</file>

<file path=customXml/itemProps3.xml><?xml version="1.0" encoding="utf-8"?>
<ds:datastoreItem xmlns:ds="http://schemas.openxmlformats.org/officeDocument/2006/customXml" ds:itemID="{60ACDE1A-8AB9-4A51-ACA6-823D90A6FBDC}">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d647b27c-2d4f-4947-980a-f958524e133b"/>
    <ds:schemaRef ds:uri="399059cc-d374-4968-a346-147c373536f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181</TotalTime>
  <Words>312</Words>
  <Application>Microsoft Office PowerPoint</Application>
  <PresentationFormat>ユーザー設定</PresentationFormat>
  <Paragraphs>72</Paragraphs>
  <Slides>8</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5" baseType="lpstr">
      <vt:lpstr>MS Gothic</vt:lpstr>
      <vt:lpstr>Arial</vt:lpstr>
      <vt:lpstr>Calibri</vt:lpstr>
      <vt:lpstr>Calibri Light</vt:lpstr>
      <vt:lpstr>Helvetica</vt:lpstr>
      <vt:lpstr>Office テーマ</vt:lpstr>
      <vt:lpstr>文書</vt:lpstr>
      <vt:lpstr>「見やすいコロナ対策ピクト」 無償提供のご案内。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 浩史</dc:creator>
  <cp:lastModifiedBy>林 孝裕</cp:lastModifiedBy>
  <cp:revision>20</cp:revision>
  <cp:lastPrinted>2020-07-17T06:39:38Z</cp:lastPrinted>
  <dcterms:created xsi:type="dcterms:W3CDTF">2020-06-29T01:55:34Z</dcterms:created>
  <dcterms:modified xsi:type="dcterms:W3CDTF">2020-07-17T08:04:58Z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0x0101001CA14AB99296434F973F365E6CB3888E</vt:lpwstr>
  </property>
</Properties>
</file>